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2"/>
  </p:sldMasterIdLst>
  <p:handoutMasterIdLst>
    <p:handoutMasterId r:id="rId15"/>
  </p:handoutMasterIdLst>
  <p:sldIdLst>
    <p:sldId id="269" r:id="rId3"/>
    <p:sldId id="266" r:id="rId4"/>
    <p:sldId id="272" r:id="rId5"/>
    <p:sldId id="267" r:id="rId6"/>
    <p:sldId id="273" r:id="rId7"/>
    <p:sldId id="274" r:id="rId8"/>
    <p:sldId id="275" r:id="rId9"/>
    <p:sldId id="276" r:id="rId10"/>
    <p:sldId id="277" r:id="rId11"/>
    <p:sldId id="278" r:id="rId12"/>
    <p:sldId id="279" r:id="rId13"/>
    <p:sldId id="270"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F6EBD4"/>
    <a:srgbClr val="FFCC00"/>
    <a:srgbClr val="5E1D10"/>
    <a:srgbClr val="4D4D4D"/>
    <a:srgbClr val="B0AC00"/>
    <a:srgbClr val="D5E1E7"/>
    <a:srgbClr val="FF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76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76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76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09B00C1-26B5-40B9-8E95-875F1C4900CB}" type="slidenum">
              <a:rPr lang="en-US"/>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228600" y="2743200"/>
            <a:ext cx="3657600" cy="1143000"/>
          </a:xfrm>
        </p:spPr>
        <p:txBody>
          <a:bodyPr/>
          <a:lstStyle>
            <a:lvl1pPr>
              <a:defRPr sz="3200">
                <a:solidFill>
                  <a:schemeClr val="accent2">
                    <a:lumMod val="75000"/>
                  </a:schemeClr>
                </a:solidFill>
              </a:defRPr>
            </a:lvl1pPr>
          </a:lstStyle>
          <a:p>
            <a:r>
              <a:rPr lang="en-US" smtClean="0"/>
              <a:t>Click to edit Master title style</a:t>
            </a:r>
            <a:endParaRPr lang="en-US" dirty="0"/>
          </a:p>
        </p:txBody>
      </p:sp>
      <p:sp>
        <p:nvSpPr>
          <p:cNvPr id="16387" name="Rectangle 3"/>
          <p:cNvSpPr>
            <a:spLocks noGrp="1" noChangeArrowheads="1"/>
          </p:cNvSpPr>
          <p:nvPr>
            <p:ph type="subTitle" idx="1"/>
          </p:nvPr>
        </p:nvSpPr>
        <p:spPr>
          <a:xfrm>
            <a:off x="304800" y="5867400"/>
            <a:ext cx="3657600" cy="609600"/>
          </a:xfrm>
        </p:spPr>
        <p:txBody>
          <a:bodyPr/>
          <a:lstStyle>
            <a:lvl1pPr marL="0" indent="0">
              <a:buFontTx/>
              <a:buNone/>
              <a:defRPr sz="1600">
                <a:solidFill>
                  <a:schemeClr val="accent2">
                    <a:lumMod val="50000"/>
                  </a:schemeClr>
                </a:solidFill>
              </a:defRPr>
            </a:lvl1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19400"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819400" y="838200"/>
            <a:ext cx="5486400" cy="3889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8194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0"/>
            <a:ext cx="6858000" cy="838200"/>
          </a:xfrm>
        </p:spPr>
        <p:txBody>
          <a:bodyPr/>
          <a:lstStyle>
            <a:lvl1pPr>
              <a:defRPr>
                <a:solidFill>
                  <a:schemeClr val="tx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81200" y="1600200"/>
            <a:ext cx="6858000" cy="4419600"/>
          </a:xfrm>
        </p:spPr>
        <p:txBody>
          <a:bodyPr vert="eaVert"/>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00900" y="838200"/>
            <a:ext cx="1714500" cy="5105400"/>
          </a:xfrm>
        </p:spPr>
        <p:txBody>
          <a:bodyPr vert="eaVert"/>
          <a:lstStyle>
            <a:lvl1pPr>
              <a:defRPr>
                <a:solidFill>
                  <a:schemeClr val="tx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057400" y="838200"/>
            <a:ext cx="4991100" cy="5105400"/>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lang="en-US" sz="2400" dirty="0" smtClean="0">
                <a:solidFill>
                  <a:schemeClr val="bg2">
                    <a:lumMod val="90000"/>
                  </a:schemeClr>
                </a:solidFill>
                <a:latin typeface="+mn-lt"/>
              </a:defRPr>
            </a:lvl1pPr>
            <a:lvl2pPr>
              <a:defRPr sz="2400">
                <a:solidFill>
                  <a:schemeClr val="bg2">
                    <a:lumMod val="90000"/>
                  </a:schemeClr>
                </a:solidFill>
                <a:latin typeface="+mn-lt"/>
              </a:defRPr>
            </a:lvl2pPr>
            <a:lvl3pPr>
              <a:defRPr sz="2000">
                <a:solidFill>
                  <a:schemeClr val="bg2">
                    <a:lumMod val="90000"/>
                  </a:schemeClr>
                </a:solidFill>
                <a:latin typeface="+mn-lt"/>
              </a:defRPr>
            </a:lvl3pPr>
            <a:lvl4pPr>
              <a:defRPr sz="1800">
                <a:solidFill>
                  <a:schemeClr val="bg2">
                    <a:lumMod val="90000"/>
                  </a:schemeClr>
                </a:solidFill>
                <a:latin typeface="+mn-lt"/>
              </a:defRPr>
            </a:lvl4pPr>
            <a:lvl5pPr>
              <a:defRPr sz="1800">
                <a:solidFill>
                  <a:schemeClr val="bg2">
                    <a:lumMod val="90000"/>
                  </a:schemeClr>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185987"/>
            <a:ext cx="7772400" cy="1362075"/>
          </a:xfrm>
        </p:spPr>
        <p:txBody>
          <a:bodyPr anchor="t"/>
          <a:lstStyle>
            <a:lvl1pPr algn="l">
              <a:defRPr sz="4000" b="1" cap="all">
                <a:solidFill>
                  <a:schemeClr val="accent2">
                    <a:lumMod val="7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685800"/>
            <a:ext cx="7772400" cy="1500187"/>
          </a:xfrm>
        </p:spPr>
        <p:txBody>
          <a:bodyPr anchor="b"/>
          <a:lstStyle>
            <a:lvl1pPr marL="0" indent="0">
              <a:buNone/>
              <a:defRPr sz="2000">
                <a:solidFill>
                  <a:schemeClr val="accent1">
                    <a:lumMod val="75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57400" y="1600200"/>
            <a:ext cx="3352800" cy="4800600"/>
          </a:xfrm>
        </p:spPr>
        <p:txBody>
          <a:bodyPr/>
          <a:lstStyle>
            <a:lvl1pPr>
              <a:defRPr sz="2800">
                <a:solidFill>
                  <a:schemeClr val="bg2">
                    <a:lumMod val="90000"/>
                  </a:schemeClr>
                </a:solidFill>
                <a:latin typeface="+mn-lt"/>
              </a:defRPr>
            </a:lvl1pPr>
            <a:lvl2pPr>
              <a:defRPr sz="2400">
                <a:solidFill>
                  <a:schemeClr val="bg2">
                    <a:lumMod val="90000"/>
                  </a:schemeClr>
                </a:solidFill>
                <a:latin typeface="+mn-lt"/>
              </a:defRPr>
            </a:lvl2pPr>
            <a:lvl3pPr>
              <a:defRPr sz="2000">
                <a:solidFill>
                  <a:schemeClr val="bg2">
                    <a:lumMod val="90000"/>
                  </a:schemeClr>
                </a:solidFill>
                <a:latin typeface="+mn-lt"/>
              </a:defRPr>
            </a:lvl3pPr>
            <a:lvl4pPr>
              <a:defRPr sz="1800">
                <a:solidFill>
                  <a:schemeClr val="bg2">
                    <a:lumMod val="90000"/>
                  </a:schemeClr>
                </a:solidFill>
                <a:latin typeface="+mn-lt"/>
              </a:defRPr>
            </a:lvl4pPr>
            <a:lvl5pPr>
              <a:defRPr sz="1800">
                <a:solidFill>
                  <a:schemeClr val="bg2">
                    <a:lumMod val="90000"/>
                  </a:schemeClr>
                </a:solidFill>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62600" y="1600200"/>
            <a:ext cx="3352800" cy="4800600"/>
          </a:xfrm>
        </p:spPr>
        <p:txBody>
          <a:bodyPr/>
          <a:lstStyle>
            <a:lvl1pPr>
              <a:defRPr sz="2800">
                <a:solidFill>
                  <a:schemeClr val="bg2">
                    <a:lumMod val="90000"/>
                  </a:schemeClr>
                </a:solidFill>
                <a:latin typeface="+mn-lt"/>
              </a:defRPr>
            </a:lvl1pPr>
            <a:lvl2pPr>
              <a:defRPr sz="2400">
                <a:solidFill>
                  <a:schemeClr val="bg2">
                    <a:lumMod val="90000"/>
                  </a:schemeClr>
                </a:solidFill>
                <a:latin typeface="+mn-lt"/>
              </a:defRPr>
            </a:lvl2pPr>
            <a:lvl3pPr>
              <a:defRPr sz="2000">
                <a:solidFill>
                  <a:schemeClr val="bg2">
                    <a:lumMod val="90000"/>
                  </a:schemeClr>
                </a:solidFill>
                <a:latin typeface="+mn-lt"/>
              </a:defRPr>
            </a:lvl3pPr>
            <a:lvl4pPr>
              <a:defRPr sz="1800">
                <a:solidFill>
                  <a:schemeClr val="bg2">
                    <a:lumMod val="90000"/>
                  </a:schemeClr>
                </a:solidFill>
                <a:latin typeface="+mn-lt"/>
              </a:defRPr>
            </a:lvl4pPr>
            <a:lvl5pPr>
              <a:defRPr sz="1800">
                <a:solidFill>
                  <a:schemeClr val="bg2">
                    <a:lumMod val="90000"/>
                  </a:schemeClr>
                </a:solidFill>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accent2">
                    <a:lumMod val="7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accent2">
                    <a:lumMod val="75000"/>
                  </a:schemeClr>
                </a:solidFill>
                <a:latin typeface="+mj-lt"/>
              </a:defRPr>
            </a:lvl1pPr>
            <a:lvl2pPr>
              <a:defRPr sz="2000">
                <a:solidFill>
                  <a:schemeClr val="accent2">
                    <a:lumMod val="75000"/>
                  </a:schemeClr>
                </a:solidFill>
                <a:latin typeface="+mj-lt"/>
              </a:defRPr>
            </a:lvl2pPr>
            <a:lvl3pPr>
              <a:defRPr sz="1800">
                <a:solidFill>
                  <a:schemeClr val="accent2">
                    <a:lumMod val="75000"/>
                  </a:schemeClr>
                </a:solidFill>
                <a:latin typeface="+mj-lt"/>
              </a:defRPr>
            </a:lvl3pPr>
            <a:lvl4pPr>
              <a:defRPr sz="1600">
                <a:solidFill>
                  <a:schemeClr val="accent2">
                    <a:lumMod val="75000"/>
                  </a:schemeClr>
                </a:solidFill>
                <a:latin typeface="+mj-lt"/>
              </a:defRPr>
            </a:lvl4pPr>
            <a:lvl5pPr>
              <a:defRPr sz="1600">
                <a:solidFill>
                  <a:schemeClr val="accent2">
                    <a:lumMod val="75000"/>
                  </a:schemeClr>
                </a:solidFill>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accent2">
                    <a:lumMod val="75000"/>
                  </a:schemeClr>
                </a:solidFill>
                <a:latin typeface="+mn-lt"/>
              </a:defRPr>
            </a:lvl1pPr>
            <a:lvl2pPr>
              <a:defRPr sz="2000">
                <a:solidFill>
                  <a:schemeClr val="accent2">
                    <a:lumMod val="75000"/>
                  </a:schemeClr>
                </a:solidFill>
                <a:latin typeface="+mn-lt"/>
              </a:defRPr>
            </a:lvl2pPr>
            <a:lvl3pPr>
              <a:defRPr sz="1800">
                <a:solidFill>
                  <a:schemeClr val="accent2">
                    <a:lumMod val="75000"/>
                  </a:schemeClr>
                </a:solidFill>
                <a:latin typeface="+mn-lt"/>
              </a:defRPr>
            </a:lvl3pPr>
            <a:lvl4pPr>
              <a:defRPr sz="1600">
                <a:solidFill>
                  <a:schemeClr val="accent2">
                    <a:lumMod val="75000"/>
                  </a:schemeClr>
                </a:solidFill>
                <a:latin typeface="+mn-lt"/>
              </a:defRPr>
            </a:lvl4pPr>
            <a:lvl5pPr>
              <a:defRPr sz="1600">
                <a:solidFill>
                  <a:schemeClr val="accent2">
                    <a:lumMod val="75000"/>
                  </a:schemeClr>
                </a:solidFill>
                <a:latin typeface="+mn-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0"/>
            <a:ext cx="1676401" cy="673100"/>
          </a:xfrm>
        </p:spPr>
        <p:txBody>
          <a:bodyPr anchor="b"/>
          <a:lstStyle>
            <a:lvl1pPr algn="l">
              <a:defRPr sz="2000" b="1">
                <a:solidFill>
                  <a:schemeClr val="accent2">
                    <a:lumMod val="7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1981200" y="838201"/>
            <a:ext cx="7010400" cy="5105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1" y="1435100"/>
            <a:ext cx="1676400" cy="4691063"/>
          </a:xfrm>
        </p:spPr>
        <p:txBody>
          <a:bodyPr/>
          <a:lstStyle>
            <a:lvl1pPr marL="0" indent="0">
              <a:buNone/>
              <a:defRPr sz="1400">
                <a:solidFill>
                  <a:schemeClr val="accent2">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2057400" y="685800"/>
            <a:ext cx="6858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Your Topic Goes Here</a:t>
            </a:r>
          </a:p>
        </p:txBody>
      </p:sp>
      <p:sp>
        <p:nvSpPr>
          <p:cNvPr id="10243" name="Rectangle 3"/>
          <p:cNvSpPr>
            <a:spLocks noGrp="1" noChangeArrowheads="1"/>
          </p:cNvSpPr>
          <p:nvPr>
            <p:ph type="body" idx="1"/>
          </p:nvPr>
        </p:nvSpPr>
        <p:spPr bwMode="auto">
          <a:xfrm>
            <a:off x="2057400" y="1600200"/>
            <a:ext cx="68580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Your Subtopics Go Here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61" r:id="rId8"/>
    <p:sldLayoutId id="2147483657" r:id="rId9"/>
    <p:sldLayoutId id="2147483658" r:id="rId10"/>
    <p:sldLayoutId id="2147483659" r:id="rId11"/>
    <p:sldLayoutId id="2147483660" r:id="rId12"/>
  </p:sldLayoutIdLst>
  <p:txStyles>
    <p:titleStyle>
      <a:lvl1pPr algn="l" rtl="0" eaLnBrk="1" fontAlgn="base" hangingPunct="1">
        <a:spcBef>
          <a:spcPct val="0"/>
        </a:spcBef>
        <a:spcAft>
          <a:spcPct val="0"/>
        </a:spcAft>
        <a:defRPr sz="2800">
          <a:solidFill>
            <a:schemeClr val="bg2"/>
          </a:solidFill>
          <a:latin typeface="+mj-lt"/>
          <a:ea typeface="+mj-ea"/>
          <a:cs typeface="+mj-cs"/>
        </a:defRPr>
      </a:lvl1pPr>
      <a:lvl2pPr algn="l" rtl="0" eaLnBrk="1" fontAlgn="base" hangingPunct="1">
        <a:spcBef>
          <a:spcPct val="0"/>
        </a:spcBef>
        <a:spcAft>
          <a:spcPct val="0"/>
        </a:spcAft>
        <a:defRPr sz="2800">
          <a:solidFill>
            <a:srgbClr val="F6EBD4"/>
          </a:solidFill>
          <a:latin typeface="Georgia" pitchFamily="18" charset="0"/>
        </a:defRPr>
      </a:lvl2pPr>
      <a:lvl3pPr algn="l" rtl="0" eaLnBrk="1" fontAlgn="base" hangingPunct="1">
        <a:spcBef>
          <a:spcPct val="0"/>
        </a:spcBef>
        <a:spcAft>
          <a:spcPct val="0"/>
        </a:spcAft>
        <a:defRPr sz="2800">
          <a:solidFill>
            <a:srgbClr val="F6EBD4"/>
          </a:solidFill>
          <a:latin typeface="Georgia" pitchFamily="18" charset="0"/>
        </a:defRPr>
      </a:lvl3pPr>
      <a:lvl4pPr algn="l" rtl="0" eaLnBrk="1" fontAlgn="base" hangingPunct="1">
        <a:spcBef>
          <a:spcPct val="0"/>
        </a:spcBef>
        <a:spcAft>
          <a:spcPct val="0"/>
        </a:spcAft>
        <a:defRPr sz="2800">
          <a:solidFill>
            <a:srgbClr val="F6EBD4"/>
          </a:solidFill>
          <a:latin typeface="Georgia" pitchFamily="18" charset="0"/>
        </a:defRPr>
      </a:lvl4pPr>
      <a:lvl5pPr algn="l" rtl="0" eaLnBrk="1" fontAlgn="base" hangingPunct="1">
        <a:spcBef>
          <a:spcPct val="0"/>
        </a:spcBef>
        <a:spcAft>
          <a:spcPct val="0"/>
        </a:spcAft>
        <a:defRPr sz="2800">
          <a:solidFill>
            <a:srgbClr val="F6EBD4"/>
          </a:solidFill>
          <a:latin typeface="Georgia" pitchFamily="18" charset="0"/>
        </a:defRPr>
      </a:lvl5pPr>
      <a:lvl6pPr marL="457200" algn="l" rtl="0" eaLnBrk="1" fontAlgn="base" hangingPunct="1">
        <a:spcBef>
          <a:spcPct val="0"/>
        </a:spcBef>
        <a:spcAft>
          <a:spcPct val="0"/>
        </a:spcAft>
        <a:defRPr sz="2800">
          <a:solidFill>
            <a:srgbClr val="F6EBD4"/>
          </a:solidFill>
          <a:latin typeface="Georgia" pitchFamily="18" charset="0"/>
        </a:defRPr>
      </a:lvl6pPr>
      <a:lvl7pPr marL="914400" algn="l" rtl="0" eaLnBrk="1" fontAlgn="base" hangingPunct="1">
        <a:spcBef>
          <a:spcPct val="0"/>
        </a:spcBef>
        <a:spcAft>
          <a:spcPct val="0"/>
        </a:spcAft>
        <a:defRPr sz="2800">
          <a:solidFill>
            <a:srgbClr val="F6EBD4"/>
          </a:solidFill>
          <a:latin typeface="Georgia" pitchFamily="18" charset="0"/>
        </a:defRPr>
      </a:lvl7pPr>
      <a:lvl8pPr marL="1371600" algn="l" rtl="0" eaLnBrk="1" fontAlgn="base" hangingPunct="1">
        <a:spcBef>
          <a:spcPct val="0"/>
        </a:spcBef>
        <a:spcAft>
          <a:spcPct val="0"/>
        </a:spcAft>
        <a:defRPr sz="2800">
          <a:solidFill>
            <a:srgbClr val="F6EBD4"/>
          </a:solidFill>
          <a:latin typeface="Georgia" pitchFamily="18" charset="0"/>
        </a:defRPr>
      </a:lvl8pPr>
      <a:lvl9pPr marL="1828800" algn="l" rtl="0" eaLnBrk="1" fontAlgn="base" hangingPunct="1">
        <a:spcBef>
          <a:spcPct val="0"/>
        </a:spcBef>
        <a:spcAft>
          <a:spcPct val="0"/>
        </a:spcAft>
        <a:defRPr sz="2800">
          <a:solidFill>
            <a:srgbClr val="F6EBD4"/>
          </a:solidFill>
          <a:latin typeface="Georgia" pitchFamily="18" charset="0"/>
        </a:defRPr>
      </a:lvl9pPr>
    </p:titleStyle>
    <p:bodyStyle>
      <a:lvl1pPr marL="342900" indent="-342900" algn="l" rtl="0" eaLnBrk="1" fontAlgn="base" hangingPunct="1">
        <a:spcBef>
          <a:spcPct val="20000"/>
        </a:spcBef>
        <a:spcAft>
          <a:spcPct val="0"/>
        </a:spcAft>
        <a:buChar char="•"/>
        <a:defRPr>
          <a:solidFill>
            <a:schemeClr val="bg2">
              <a:lumMod val="90000"/>
            </a:schemeClr>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ssof.si/" TargetMode="Externa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liceumplastyczne.elblag.com.pl/" TargetMode="Externa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colegiulauto.wordpress.com/"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mdo.wico.be/" TargetMode="External"/><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figensakallioglu.meb.k12.tr/"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suslbielika.edu.sk/" TargetMode="External"/><Relationship Id="rId1" Type="http://schemas.openxmlformats.org/officeDocument/2006/relationships/slideLayout" Target="../slideLayouts/slideLayout8.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ctrTitle"/>
          </p:nvPr>
        </p:nvSpPr>
        <p:spPr>
          <a:xfrm>
            <a:off x="0" y="1988840"/>
            <a:ext cx="3657600" cy="1143000"/>
          </a:xfrm>
        </p:spPr>
        <p:txBody>
          <a:bodyPr/>
          <a:lstStyle/>
          <a:p>
            <a:r>
              <a:rPr lang="ro-RO" sz="5400" dirty="0" smtClean="0">
                <a:latin typeface="Brush Script MT" pitchFamily="66" charset="0"/>
              </a:rPr>
              <a:t>Career In Art</a:t>
            </a:r>
            <a:endParaRPr lang="en-US" sz="5400" dirty="0">
              <a:latin typeface="Brush Script MT" pitchFamily="66" charset="0"/>
            </a:endParaRPr>
          </a:p>
        </p:txBody>
      </p:sp>
      <p:sp>
        <p:nvSpPr>
          <p:cNvPr id="25605" name="Rectangle 5"/>
          <p:cNvSpPr>
            <a:spLocks noGrp="1" noChangeArrowheads="1"/>
          </p:cNvSpPr>
          <p:nvPr>
            <p:ph type="subTitle" idx="1"/>
          </p:nvPr>
        </p:nvSpPr>
        <p:spPr>
          <a:xfrm>
            <a:off x="2699792" y="476672"/>
            <a:ext cx="6444208" cy="815752"/>
          </a:xfrm>
        </p:spPr>
        <p:txBody>
          <a:bodyPr/>
          <a:lstStyle/>
          <a:p>
            <a:r>
              <a:rPr lang="en-US" dirty="0" smtClean="0"/>
              <a:t/>
            </a:r>
            <a:br>
              <a:rPr lang="en-US" dirty="0" smtClean="0"/>
            </a:br>
            <a:r>
              <a:rPr lang="en-US" sz="1300" dirty="0" smtClean="0"/>
              <a:t>This project has been funded with support from the European Commission.</a:t>
            </a:r>
            <a:r>
              <a:rPr lang="ro-RO" sz="1300" dirty="0" smtClean="0"/>
              <a:t> </a:t>
            </a:r>
            <a:r>
              <a:rPr lang="en-US" sz="1300" dirty="0" smtClean="0"/>
              <a:t>This publication reflects the views only of the author, and the Commission cannot be held responsible for any use which may be made of the information contained therein.</a:t>
            </a:r>
            <a:endParaRPr lang="en-US" sz="1300" dirty="0"/>
          </a:p>
        </p:txBody>
      </p:sp>
      <p:pic>
        <p:nvPicPr>
          <p:cNvPr id="4" name="Picture 3" descr="EU flag-Erasmus+_vect_POS.png"/>
          <p:cNvPicPr>
            <a:picLocks noChangeAspect="1"/>
          </p:cNvPicPr>
          <p:nvPr/>
        </p:nvPicPr>
        <p:blipFill>
          <a:blip r:embed="rId2" cstate="print"/>
          <a:stretch>
            <a:fillRect/>
          </a:stretch>
        </p:blipFill>
        <p:spPr>
          <a:xfrm>
            <a:off x="0" y="620688"/>
            <a:ext cx="2771800" cy="790683"/>
          </a:xfrm>
          <a:prstGeom prst="rect">
            <a:avLst/>
          </a:prstGeom>
        </p:spPr>
      </p:pic>
      <p:sp>
        <p:nvSpPr>
          <p:cNvPr id="5" name="Rectangle 4"/>
          <p:cNvSpPr txBox="1">
            <a:spLocks noChangeArrowheads="1"/>
          </p:cNvSpPr>
          <p:nvPr/>
        </p:nvSpPr>
        <p:spPr bwMode="auto">
          <a:xfrm>
            <a:off x="0" y="3356992"/>
            <a:ext cx="3657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ro-RO" sz="3200" dirty="0" smtClean="0">
                <a:solidFill>
                  <a:srgbClr val="800000"/>
                </a:solidFill>
              </a:rPr>
              <a:t>Partneriat strategic Erasmus+</a:t>
            </a:r>
            <a:endParaRPr lang="ro-RO" sz="3200" dirty="0">
              <a:solidFill>
                <a:srgbClr val="800000"/>
              </a:solidFill>
            </a:endParaRPr>
          </a:p>
        </p:txBody>
      </p:sp>
      <p:pic>
        <p:nvPicPr>
          <p:cNvPr id="1026" name="Picture 2" descr="C:\Users\Laura\Dropbox\CIA  2014-2016\CIA 2014-2015\2014-12 Logos\logos Belgium\luc davids 1logo.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0528" y="4509120"/>
            <a:ext cx="3254698" cy="167237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20888"/>
            <a:ext cx="1889448" cy="1477328"/>
          </a:xfrm>
          <a:prstGeom prst="rect">
            <a:avLst/>
          </a:prstGeom>
        </p:spPr>
        <p:txBody>
          <a:bodyPr wrap="square">
            <a:spAutoFit/>
          </a:bodyPr>
          <a:lstStyle/>
          <a:p>
            <a:r>
              <a:rPr lang="ro-RO" b="1" dirty="0" smtClean="0">
                <a:solidFill>
                  <a:srgbClr val="800000"/>
                </a:solidFill>
                <a:hlinkClick r:id="rId2"/>
              </a:rPr>
              <a:t>Srednja šola za oblikovanje in fotografijo, Ljubljana (Slovenia)</a:t>
            </a:r>
            <a:endParaRPr lang="ro-RO" dirty="0">
              <a:solidFill>
                <a:srgbClr val="800000"/>
              </a:solidFill>
            </a:endParaRPr>
          </a:p>
        </p:txBody>
      </p:sp>
      <p:pic>
        <p:nvPicPr>
          <p:cNvPr id="26626" name="Picture 2" descr="http://ssof.si/erasmusplus/images/phocagallery/ssof/ssof1.jpg"/>
          <p:cNvPicPr>
            <a:picLocks noChangeAspect="1" noChangeArrowheads="1"/>
          </p:cNvPicPr>
          <p:nvPr/>
        </p:nvPicPr>
        <p:blipFill>
          <a:blip r:embed="rId3" cstate="print"/>
          <a:srcRect/>
          <a:stretch>
            <a:fillRect/>
          </a:stretch>
        </p:blipFill>
        <p:spPr bwMode="auto">
          <a:xfrm>
            <a:off x="35496" y="980728"/>
            <a:ext cx="1728192" cy="1242138"/>
          </a:xfrm>
          <a:prstGeom prst="rect">
            <a:avLst/>
          </a:prstGeom>
          <a:noFill/>
        </p:spPr>
      </p:pic>
      <p:pic>
        <p:nvPicPr>
          <p:cNvPr id="6" name="Picture 6" descr="http://ssof.si/erasmusplus/images/phocagallery/ssof/thumbs/phoca_thumb_l_ssof5.jpg"/>
          <p:cNvPicPr>
            <a:picLocks noChangeAspect="1" noChangeArrowheads="1"/>
          </p:cNvPicPr>
          <p:nvPr/>
        </p:nvPicPr>
        <p:blipFill>
          <a:blip r:embed="rId4" cstate="print"/>
          <a:srcRect/>
          <a:stretch>
            <a:fillRect/>
          </a:stretch>
        </p:blipFill>
        <p:spPr bwMode="auto">
          <a:xfrm>
            <a:off x="96183" y="4653136"/>
            <a:ext cx="1667505" cy="1102117"/>
          </a:xfrm>
          <a:prstGeom prst="rect">
            <a:avLst/>
          </a:prstGeom>
          <a:noFill/>
        </p:spPr>
      </p:pic>
      <p:sp>
        <p:nvSpPr>
          <p:cNvPr id="7" name="Rectangle 6"/>
          <p:cNvSpPr/>
          <p:nvPr/>
        </p:nvSpPr>
        <p:spPr>
          <a:xfrm>
            <a:off x="2123728" y="692696"/>
            <a:ext cx="6768752" cy="5493812"/>
          </a:xfrm>
          <a:prstGeom prst="rect">
            <a:avLst/>
          </a:prstGeom>
        </p:spPr>
        <p:txBody>
          <a:bodyPr wrap="square">
            <a:spAutoFit/>
          </a:bodyPr>
          <a:lstStyle/>
          <a:p>
            <a:pPr>
              <a:lnSpc>
                <a:spcPct val="150000"/>
              </a:lnSpc>
            </a:pPr>
            <a:r>
              <a:rPr lang="vi-VN" dirty="0" smtClean="0">
                <a:solidFill>
                  <a:schemeClr val="bg1"/>
                </a:solidFill>
              </a:rPr>
              <a:t>Srednja šola za oblikovanje în fotografijo Ljubljana este situat</a:t>
            </a:r>
            <a:r>
              <a:rPr lang="ro-RO" dirty="0" smtClean="0">
                <a:solidFill>
                  <a:schemeClr val="bg1"/>
                </a:solidFill>
              </a:rPr>
              <a:t>ă</a:t>
            </a:r>
            <a:r>
              <a:rPr lang="vi-VN" dirty="0" smtClean="0">
                <a:solidFill>
                  <a:schemeClr val="bg1"/>
                </a:solidFill>
              </a:rPr>
              <a:t> în inima Sloveniei, mai exact în capital</a:t>
            </a:r>
            <a:r>
              <a:rPr lang="ro-RO" dirty="0" smtClean="0">
                <a:solidFill>
                  <a:schemeClr val="bg1"/>
                </a:solidFill>
              </a:rPr>
              <a:t>a</a:t>
            </a:r>
            <a:r>
              <a:rPr lang="vi-VN" dirty="0" smtClean="0">
                <a:solidFill>
                  <a:schemeClr val="bg1"/>
                </a:solidFill>
              </a:rPr>
              <a:t> Ljubljana. Școala a fost înființată acum 70 de ani și</a:t>
            </a:r>
            <a:r>
              <a:rPr lang="ro-RO" dirty="0" smtClean="0">
                <a:solidFill>
                  <a:schemeClr val="bg1"/>
                </a:solidFill>
              </a:rPr>
              <a:t> </a:t>
            </a:r>
            <a:r>
              <a:rPr lang="vi-VN" dirty="0" smtClean="0">
                <a:solidFill>
                  <a:schemeClr val="bg1"/>
                </a:solidFill>
              </a:rPr>
              <a:t>a modelat de atunci </a:t>
            </a:r>
            <a:r>
              <a:rPr lang="ro-RO" dirty="0" smtClean="0">
                <a:solidFill>
                  <a:schemeClr val="bg1"/>
                </a:solidFill>
              </a:rPr>
              <a:t>din </a:t>
            </a:r>
            <a:r>
              <a:rPr lang="vi-VN" dirty="0" smtClean="0">
                <a:solidFill>
                  <a:schemeClr val="bg1"/>
                </a:solidFill>
              </a:rPr>
              <a:t>fete și băieți</a:t>
            </a:r>
            <a:r>
              <a:rPr lang="ro-RO" dirty="0" smtClean="0">
                <a:solidFill>
                  <a:schemeClr val="bg1"/>
                </a:solidFill>
              </a:rPr>
              <a:t>, </a:t>
            </a:r>
            <a:r>
              <a:rPr lang="vi-VN" dirty="0" smtClean="0">
                <a:solidFill>
                  <a:schemeClr val="bg1"/>
                </a:solidFill>
              </a:rPr>
              <a:t>tineri artiști</a:t>
            </a:r>
            <a:r>
              <a:rPr lang="ro-RO" dirty="0" smtClean="0">
                <a:solidFill>
                  <a:schemeClr val="bg1"/>
                </a:solidFill>
              </a:rPr>
              <a:t>,</a:t>
            </a:r>
            <a:r>
              <a:rPr lang="vi-VN" dirty="0" smtClean="0">
                <a:solidFill>
                  <a:schemeClr val="bg1"/>
                </a:solidFill>
              </a:rPr>
              <a:t> creativi și îndrăzneț</a:t>
            </a:r>
            <a:r>
              <a:rPr lang="ro-RO" dirty="0" smtClean="0">
                <a:solidFill>
                  <a:schemeClr val="bg1"/>
                </a:solidFill>
              </a:rPr>
              <a:t>i</a:t>
            </a:r>
            <a:r>
              <a:rPr lang="vi-VN" dirty="0" smtClean="0">
                <a:solidFill>
                  <a:schemeClr val="bg1"/>
                </a:solidFill>
              </a:rPr>
              <a:t>. În prezent, școala </a:t>
            </a:r>
            <a:r>
              <a:rPr lang="ro-RO" dirty="0" smtClean="0">
                <a:solidFill>
                  <a:schemeClr val="bg1"/>
                </a:solidFill>
              </a:rPr>
              <a:t>găyduieşte</a:t>
            </a:r>
            <a:r>
              <a:rPr lang="vi-VN" dirty="0" smtClean="0">
                <a:solidFill>
                  <a:schemeClr val="bg1"/>
                </a:solidFill>
              </a:rPr>
              <a:t> 65 de profesori și 500 de elevi. </a:t>
            </a:r>
            <a:r>
              <a:rPr lang="ro-RO" dirty="0" smtClean="0">
                <a:solidFill>
                  <a:schemeClr val="bg1"/>
                </a:solidFill>
              </a:rPr>
              <a:t>Instituţia </a:t>
            </a:r>
            <a:r>
              <a:rPr lang="vi-VN" dirty="0" smtClean="0">
                <a:solidFill>
                  <a:schemeClr val="bg1"/>
                </a:solidFill>
              </a:rPr>
              <a:t>ofer</a:t>
            </a:r>
            <a:r>
              <a:rPr lang="ro-RO" dirty="0" smtClean="0">
                <a:solidFill>
                  <a:schemeClr val="bg1"/>
                </a:solidFill>
              </a:rPr>
              <a:t>ă </a:t>
            </a:r>
            <a:r>
              <a:rPr lang="vi-VN" dirty="0" smtClean="0">
                <a:solidFill>
                  <a:schemeClr val="bg1"/>
                </a:solidFill>
              </a:rPr>
              <a:t>cinci programe diferite, de exemplu</a:t>
            </a:r>
            <a:r>
              <a:rPr lang="ro-RO" dirty="0" smtClean="0">
                <a:solidFill>
                  <a:schemeClr val="bg1"/>
                </a:solidFill>
              </a:rPr>
              <a:t>: </a:t>
            </a:r>
            <a:r>
              <a:rPr lang="vi-VN" dirty="0" smtClean="0">
                <a:solidFill>
                  <a:schemeClr val="bg1"/>
                </a:solidFill>
              </a:rPr>
              <a:t>design grafic, design industrial, design vestimentar, fotografie și artă.</a:t>
            </a:r>
            <a:endParaRPr lang="ro-RO" dirty="0" smtClean="0">
              <a:solidFill>
                <a:schemeClr val="bg1"/>
              </a:solidFill>
            </a:endParaRPr>
          </a:p>
          <a:p>
            <a:pPr>
              <a:lnSpc>
                <a:spcPct val="150000"/>
              </a:lnSpc>
            </a:pPr>
            <a:r>
              <a:rPr lang="ro-RO" dirty="0" smtClean="0">
                <a:solidFill>
                  <a:schemeClr val="bg1"/>
                </a:solidFill>
              </a:rPr>
              <a:t>Elev</a:t>
            </a:r>
            <a:r>
              <a:rPr lang="vi-VN" dirty="0" smtClean="0">
                <a:solidFill>
                  <a:schemeClr val="bg1"/>
                </a:solidFill>
              </a:rPr>
              <a:t>ii </a:t>
            </a:r>
            <a:r>
              <a:rPr lang="ro-RO" dirty="0" smtClean="0">
                <a:solidFill>
                  <a:schemeClr val="bg1"/>
                </a:solidFill>
              </a:rPr>
              <a:t>sloveni </a:t>
            </a:r>
            <a:r>
              <a:rPr lang="vi-VN" dirty="0" smtClean="0">
                <a:solidFill>
                  <a:schemeClr val="bg1"/>
                </a:solidFill>
              </a:rPr>
              <a:t>particip</a:t>
            </a:r>
            <a:r>
              <a:rPr lang="ro-RO" dirty="0" smtClean="0">
                <a:solidFill>
                  <a:schemeClr val="bg1"/>
                </a:solidFill>
              </a:rPr>
              <a:t>ă</a:t>
            </a:r>
            <a:r>
              <a:rPr lang="vi-VN" dirty="0" smtClean="0">
                <a:solidFill>
                  <a:schemeClr val="bg1"/>
                </a:solidFill>
              </a:rPr>
              <a:t> la cursuri de patru ani și  încheie studiile liceale la vârsta de optsprezece ani. În acest timp ei se </a:t>
            </a:r>
            <a:r>
              <a:rPr lang="ro-RO" dirty="0" smtClean="0">
                <a:solidFill>
                  <a:schemeClr val="bg1"/>
                </a:solidFill>
              </a:rPr>
              <a:t>pot </a:t>
            </a:r>
            <a:r>
              <a:rPr lang="vi-VN" dirty="0" smtClean="0">
                <a:solidFill>
                  <a:schemeClr val="bg1"/>
                </a:solidFill>
              </a:rPr>
              <a:t>implic</a:t>
            </a:r>
            <a:r>
              <a:rPr lang="ro-RO" dirty="0" smtClean="0">
                <a:solidFill>
                  <a:schemeClr val="bg1"/>
                </a:solidFill>
              </a:rPr>
              <a:t>a</a:t>
            </a:r>
            <a:r>
              <a:rPr lang="vi-VN" dirty="0" smtClean="0">
                <a:solidFill>
                  <a:schemeClr val="bg1"/>
                </a:solidFill>
              </a:rPr>
              <a:t> în ateliere de lucru, oferte, prezentari de moda, expozitii si stagii.</a:t>
            </a:r>
            <a:endParaRPr lang="ro-RO" dirty="0" smtClean="0">
              <a:solidFill>
                <a:schemeClr val="bg1"/>
              </a:solidFill>
            </a:endParaRPr>
          </a:p>
          <a:p>
            <a:pPr>
              <a:lnSpc>
                <a:spcPct val="150000"/>
              </a:lnSpc>
            </a:pPr>
            <a:r>
              <a:rPr lang="vi-VN" dirty="0" smtClean="0">
                <a:solidFill>
                  <a:schemeClr val="bg1"/>
                </a:solidFill>
              </a:rPr>
              <a:t>La școala </a:t>
            </a:r>
            <a:r>
              <a:rPr lang="ro-RO" dirty="0" smtClean="0">
                <a:solidFill>
                  <a:schemeClr val="bg1"/>
                </a:solidFill>
              </a:rPr>
              <a:t>aceasta se </a:t>
            </a:r>
            <a:r>
              <a:rPr lang="vi-VN" dirty="0" smtClean="0">
                <a:solidFill>
                  <a:schemeClr val="bg1"/>
                </a:solidFill>
              </a:rPr>
              <a:t>predau trei limbi străine</a:t>
            </a:r>
            <a:r>
              <a:rPr lang="ro-RO" dirty="0" smtClean="0">
                <a:solidFill>
                  <a:schemeClr val="bg1"/>
                </a:solidFill>
              </a:rPr>
              <a:t>: </a:t>
            </a:r>
            <a:r>
              <a:rPr lang="vi-VN" dirty="0" smtClean="0">
                <a:solidFill>
                  <a:schemeClr val="bg1"/>
                </a:solidFill>
              </a:rPr>
              <a:t>engleza, germana si spaniola.</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5736" y="188640"/>
            <a:ext cx="6552728" cy="369332"/>
          </a:xfrm>
          <a:prstGeom prst="rect">
            <a:avLst/>
          </a:prstGeom>
        </p:spPr>
        <p:txBody>
          <a:bodyPr wrap="square">
            <a:spAutoFit/>
          </a:bodyPr>
          <a:lstStyle/>
          <a:p>
            <a:r>
              <a:rPr lang="ro-RO" b="1" dirty="0" smtClean="0">
                <a:solidFill>
                  <a:schemeClr val="bg1"/>
                </a:solidFill>
              </a:rPr>
              <a:t>Prima</a:t>
            </a:r>
            <a:r>
              <a:rPr lang="it-IT" b="1" dirty="0" smtClean="0">
                <a:solidFill>
                  <a:schemeClr val="bg1"/>
                </a:solidFill>
              </a:rPr>
              <a:t> Întâlnire</a:t>
            </a:r>
            <a:r>
              <a:rPr lang="ro-RO" b="1" dirty="0" smtClean="0">
                <a:solidFill>
                  <a:schemeClr val="bg1"/>
                </a:solidFill>
              </a:rPr>
              <a:t> </a:t>
            </a:r>
            <a:r>
              <a:rPr lang="it-IT" b="1" dirty="0" smtClean="0">
                <a:solidFill>
                  <a:schemeClr val="bg1"/>
                </a:solidFill>
              </a:rPr>
              <a:t>transnațională </a:t>
            </a:r>
            <a:r>
              <a:rPr lang="ro-RO" b="1" dirty="0" smtClean="0">
                <a:solidFill>
                  <a:schemeClr val="bg1"/>
                </a:solidFill>
              </a:rPr>
              <a:t>în</a:t>
            </a:r>
            <a:r>
              <a:rPr lang="it-IT" b="1" dirty="0" smtClean="0">
                <a:solidFill>
                  <a:schemeClr val="bg1"/>
                </a:solidFill>
              </a:rPr>
              <a:t> </a:t>
            </a:r>
            <a:r>
              <a:rPr lang="it-IT" b="1" dirty="0" smtClean="0">
                <a:solidFill>
                  <a:schemeClr val="bg1"/>
                </a:solidFill>
              </a:rPr>
              <a:t>Gronowo Górne, Polonia</a:t>
            </a:r>
            <a:endParaRPr lang="en-US" b="1" dirty="0">
              <a:solidFill>
                <a:schemeClr val="bg1"/>
              </a:solidFill>
            </a:endParaRPr>
          </a:p>
        </p:txBody>
      </p:sp>
      <p:pic>
        <p:nvPicPr>
          <p:cNvPr id="25602" name="Picture 2" descr="http://ssof.si/erasmusplus/images/phocagallery/Transnational_project_meeting_to_Poland_november_2014/thumbs/phoca_thumb_l_6.jpg"/>
          <p:cNvPicPr>
            <a:picLocks noChangeAspect="1" noChangeArrowheads="1"/>
          </p:cNvPicPr>
          <p:nvPr/>
        </p:nvPicPr>
        <p:blipFill>
          <a:blip r:embed="rId2" cstate="print"/>
          <a:srcRect/>
          <a:stretch>
            <a:fillRect/>
          </a:stretch>
        </p:blipFill>
        <p:spPr bwMode="auto">
          <a:xfrm>
            <a:off x="72008" y="4869160"/>
            <a:ext cx="1763688" cy="1173955"/>
          </a:xfrm>
          <a:prstGeom prst="rect">
            <a:avLst/>
          </a:prstGeom>
          <a:noFill/>
        </p:spPr>
      </p:pic>
      <p:pic>
        <p:nvPicPr>
          <p:cNvPr id="25604" name="Picture 4" descr="http://ssof.si/erasmusplus/images/phocagallery/Transnational_project_meeting_to_Poland_november_2014/thumbs/phoca_thumb_l_10.jpg"/>
          <p:cNvPicPr>
            <a:picLocks noChangeAspect="1" noChangeArrowheads="1"/>
          </p:cNvPicPr>
          <p:nvPr/>
        </p:nvPicPr>
        <p:blipFill>
          <a:blip r:embed="rId3" cstate="print"/>
          <a:srcRect/>
          <a:stretch>
            <a:fillRect/>
          </a:stretch>
        </p:blipFill>
        <p:spPr bwMode="auto">
          <a:xfrm>
            <a:off x="66937" y="3547814"/>
            <a:ext cx="1768759" cy="1177330"/>
          </a:xfrm>
          <a:prstGeom prst="rect">
            <a:avLst/>
          </a:prstGeom>
          <a:noFill/>
        </p:spPr>
      </p:pic>
      <p:pic>
        <p:nvPicPr>
          <p:cNvPr id="25606" name="Picture 6" descr="http://ssof.si/erasmusplus/images/phocagallery/Transnational_project_meeting_to_Poland_november_2014/thumbs/phoca_thumb_l_11.jpg"/>
          <p:cNvPicPr>
            <a:picLocks noChangeAspect="1" noChangeArrowheads="1"/>
          </p:cNvPicPr>
          <p:nvPr/>
        </p:nvPicPr>
        <p:blipFill>
          <a:blip r:embed="rId4" cstate="print"/>
          <a:srcRect/>
          <a:stretch>
            <a:fillRect/>
          </a:stretch>
        </p:blipFill>
        <p:spPr bwMode="auto">
          <a:xfrm>
            <a:off x="66937" y="2251670"/>
            <a:ext cx="1768759" cy="1177330"/>
          </a:xfrm>
          <a:prstGeom prst="rect">
            <a:avLst/>
          </a:prstGeom>
          <a:noFill/>
        </p:spPr>
      </p:pic>
      <p:pic>
        <p:nvPicPr>
          <p:cNvPr id="25608" name="Picture 8" descr="https://fbcdn-sphotos-d-a.akamaihd.net/hphotos-ak-xpa1/v/t1.0-9/10002972_10152507094555028_7221972859870495774_n.jpg?oh=a681ad5678a545c592dc01944f0645b0&amp;oe=5508E626&amp;__gda__=1429987888_2aaf17b86729ab88ce3b00d1f5091961"/>
          <p:cNvPicPr>
            <a:picLocks noChangeAspect="1" noChangeArrowheads="1"/>
          </p:cNvPicPr>
          <p:nvPr/>
        </p:nvPicPr>
        <p:blipFill>
          <a:blip r:embed="rId5" cstate="print"/>
          <a:srcRect b="13043"/>
          <a:stretch>
            <a:fillRect/>
          </a:stretch>
        </p:blipFill>
        <p:spPr bwMode="auto">
          <a:xfrm>
            <a:off x="107504" y="980728"/>
            <a:ext cx="1728192" cy="1127082"/>
          </a:xfrm>
          <a:prstGeom prst="rect">
            <a:avLst/>
          </a:prstGeom>
          <a:noFill/>
        </p:spPr>
      </p:pic>
      <p:sp>
        <p:nvSpPr>
          <p:cNvPr id="7" name="Rectangle 6"/>
          <p:cNvSpPr/>
          <p:nvPr/>
        </p:nvSpPr>
        <p:spPr>
          <a:xfrm>
            <a:off x="1907704" y="764704"/>
            <a:ext cx="7236296" cy="5509200"/>
          </a:xfrm>
          <a:prstGeom prst="rect">
            <a:avLst/>
          </a:prstGeom>
        </p:spPr>
        <p:txBody>
          <a:bodyPr wrap="square">
            <a:spAutoFit/>
          </a:bodyPr>
          <a:lstStyle/>
          <a:p>
            <a:r>
              <a:rPr lang="ro-RO" sz="1600" dirty="0" smtClean="0"/>
              <a:t>Acesta a</a:t>
            </a:r>
            <a:r>
              <a:rPr lang="vi-VN" sz="1600" dirty="0" smtClean="0"/>
              <a:t> </a:t>
            </a:r>
            <a:r>
              <a:rPr lang="vi-VN" sz="1600" dirty="0" smtClean="0"/>
              <a:t>fost un eveniment care a reunit participanți </a:t>
            </a:r>
            <a:r>
              <a:rPr lang="vi-VN" sz="1600" dirty="0" smtClean="0"/>
              <a:t>din </a:t>
            </a:r>
            <a:r>
              <a:rPr lang="vi-VN" sz="1600" dirty="0" smtClean="0"/>
              <a:t>toate școlile partenere implicate în acest parteneriat strategic.</a:t>
            </a:r>
          </a:p>
          <a:p>
            <a:r>
              <a:rPr lang="ro-RO" sz="1600" dirty="0" smtClean="0"/>
              <a:t>Reuniunea </a:t>
            </a:r>
            <a:r>
              <a:rPr lang="vi-VN" sz="1600" dirty="0" smtClean="0"/>
              <a:t>a </a:t>
            </a:r>
            <a:r>
              <a:rPr lang="vi-VN" sz="1600" dirty="0" smtClean="0"/>
              <a:t>avut următoarele obiective:</a:t>
            </a:r>
          </a:p>
          <a:p>
            <a:r>
              <a:rPr lang="vi-VN" sz="1600" dirty="0" smtClean="0"/>
              <a:t>• </a:t>
            </a:r>
            <a:r>
              <a:rPr lang="ro-RO" sz="1600" dirty="0" smtClean="0"/>
              <a:t>de</a:t>
            </a:r>
            <a:r>
              <a:rPr lang="vi-VN" sz="1600" dirty="0" smtClean="0"/>
              <a:t> </a:t>
            </a:r>
            <a:r>
              <a:rPr lang="vi-VN" sz="1600" dirty="0" smtClean="0"/>
              <a:t>a rearanja unele dintre activitățile din calendarul, care au fost amânate din cauza unor probleme contractuale;</a:t>
            </a:r>
          </a:p>
          <a:p>
            <a:r>
              <a:rPr lang="vi-VN" sz="1600" dirty="0" smtClean="0"/>
              <a:t>• să identifice principiile de bază, metodele și strategiile de dezvoltare a planului de acțiune pentru a aborda toate ateliere de lucru și activități în următoarele cinci luni;</a:t>
            </a:r>
          </a:p>
          <a:p>
            <a:r>
              <a:rPr lang="vi-VN" sz="1600" dirty="0" smtClean="0"/>
              <a:t>• </a:t>
            </a:r>
            <a:r>
              <a:rPr lang="vi-VN" sz="1600" dirty="0" smtClean="0"/>
              <a:t>de a împărtăși experiențe, provocări și cunoștințe tehnice cu privire la modul de a aborda mai bine activitățile planificate, având în vedere necesitatea de a discuta modalități practice;</a:t>
            </a:r>
          </a:p>
          <a:p>
            <a:r>
              <a:rPr lang="vi-VN" sz="1600" dirty="0" smtClean="0"/>
              <a:t>• </a:t>
            </a:r>
            <a:r>
              <a:rPr lang="ro-RO" sz="1600" dirty="0" smtClean="0"/>
              <a:t>de</a:t>
            </a:r>
            <a:r>
              <a:rPr lang="vi-VN" sz="1600" dirty="0" smtClean="0"/>
              <a:t> </a:t>
            </a:r>
            <a:r>
              <a:rPr lang="vi-VN" sz="1600" dirty="0" smtClean="0"/>
              <a:t>a discuta despre viitoarele </a:t>
            </a:r>
            <a:r>
              <a:rPr lang="vi-VN" sz="1600" dirty="0" smtClean="0"/>
              <a:t>schimburile</a:t>
            </a:r>
            <a:r>
              <a:rPr lang="ro-RO" sz="1600" dirty="0" smtClean="0"/>
              <a:t> de</a:t>
            </a:r>
            <a:r>
              <a:rPr lang="vi-VN" sz="1600" dirty="0" smtClean="0"/>
              <a:t> studenți</a:t>
            </a:r>
            <a:r>
              <a:rPr lang="ro-RO" sz="1600" dirty="0" smtClean="0"/>
              <a:t>.</a:t>
            </a:r>
            <a:endParaRPr lang="vi-VN" sz="1600" dirty="0" smtClean="0"/>
          </a:p>
          <a:p>
            <a:r>
              <a:rPr lang="vi-VN" sz="1600" dirty="0" smtClean="0"/>
              <a:t>Reuniunea a </a:t>
            </a:r>
            <a:r>
              <a:rPr lang="vi-VN" sz="1600" dirty="0" smtClean="0"/>
              <a:t>avut loc timp de trei zile, cu prima zi și </a:t>
            </a:r>
            <a:r>
              <a:rPr lang="vi-VN" sz="1600" dirty="0" smtClean="0"/>
              <a:t>a </a:t>
            </a:r>
            <a:r>
              <a:rPr lang="vi-VN" sz="1600" dirty="0" smtClean="0"/>
              <a:t>treia </a:t>
            </a:r>
            <a:r>
              <a:rPr lang="vi-VN" sz="1600" dirty="0" smtClean="0"/>
              <a:t> </a:t>
            </a:r>
            <a:r>
              <a:rPr lang="ro-RO" sz="1600" dirty="0" smtClean="0"/>
              <a:t>sub</a:t>
            </a:r>
            <a:r>
              <a:rPr lang="vi-VN" sz="1600" dirty="0" smtClean="0"/>
              <a:t> </a:t>
            </a:r>
            <a:r>
              <a:rPr lang="vi-VN" sz="1600" dirty="0" smtClean="0"/>
              <a:t>forma </a:t>
            </a:r>
            <a:r>
              <a:rPr lang="ro-RO" sz="1600" dirty="0" smtClean="0"/>
              <a:t>unor</a:t>
            </a:r>
            <a:r>
              <a:rPr lang="vi-VN" sz="1600" dirty="0" smtClean="0"/>
              <a:t> </a:t>
            </a:r>
            <a:r>
              <a:rPr lang="vi-VN" sz="1600" dirty="0" smtClean="0"/>
              <a:t>sesiuni de lucru, combinate cu vizite de studiu și a doua zi constând doar </a:t>
            </a:r>
            <a:r>
              <a:rPr lang="ro-RO" sz="1600" dirty="0" smtClean="0"/>
              <a:t>în</a:t>
            </a:r>
            <a:r>
              <a:rPr lang="vi-VN" sz="1600" dirty="0" smtClean="0"/>
              <a:t> </a:t>
            </a:r>
            <a:r>
              <a:rPr lang="vi-VN" sz="1600" dirty="0" smtClean="0"/>
              <a:t>sesiuni de lucru.</a:t>
            </a:r>
          </a:p>
          <a:p>
            <a:r>
              <a:rPr lang="vi-VN" sz="1600" dirty="0" smtClean="0"/>
              <a:t>Sesiunile </a:t>
            </a:r>
            <a:r>
              <a:rPr lang="vi-VN" sz="1600" dirty="0" smtClean="0"/>
              <a:t>de lucru au inclus deschiderea oficială și închiderea reuniunii și mese rotunde axate pe discutarea </a:t>
            </a:r>
            <a:r>
              <a:rPr lang="vi-VN" sz="1600" dirty="0" smtClean="0"/>
              <a:t>prioritățil</a:t>
            </a:r>
            <a:r>
              <a:rPr lang="ro-RO" sz="1600" dirty="0" smtClean="0"/>
              <a:t>or</a:t>
            </a:r>
            <a:r>
              <a:rPr lang="vi-VN" sz="1600" dirty="0" smtClean="0"/>
              <a:t>, </a:t>
            </a:r>
            <a:r>
              <a:rPr lang="vi-VN" sz="1600" dirty="0" smtClean="0"/>
              <a:t>cum ar fi </a:t>
            </a:r>
            <a:r>
              <a:rPr lang="ro-RO" sz="1600" dirty="0" smtClean="0"/>
              <a:t>implementarea</a:t>
            </a:r>
            <a:r>
              <a:rPr lang="vi-VN" sz="1600" dirty="0" smtClean="0"/>
              <a:t> </a:t>
            </a:r>
            <a:r>
              <a:rPr lang="vi-VN" sz="1600" dirty="0" smtClean="0"/>
              <a:t>proiectului și cea mai bună abordare a </a:t>
            </a:r>
            <a:r>
              <a:rPr lang="vi-VN" sz="1600" dirty="0" smtClean="0"/>
              <a:t>acest</a:t>
            </a:r>
            <a:r>
              <a:rPr lang="ro-RO" sz="1600" dirty="0" smtClean="0"/>
              <a:t>e</a:t>
            </a:r>
            <a:r>
              <a:rPr lang="vi-VN" sz="1600" dirty="0" smtClean="0"/>
              <a:t>ia</a:t>
            </a:r>
            <a:r>
              <a:rPr lang="vi-VN" sz="1600" dirty="0" smtClean="0"/>
              <a:t>.</a:t>
            </a:r>
          </a:p>
          <a:p>
            <a:r>
              <a:rPr lang="vi-VN" sz="1600" dirty="0" smtClean="0"/>
              <a:t>Deschiderea </a:t>
            </a:r>
            <a:r>
              <a:rPr lang="vi-VN" sz="1600" dirty="0" smtClean="0"/>
              <a:t>oficială a </a:t>
            </a:r>
            <a:r>
              <a:rPr lang="vi-VN" sz="1600" dirty="0" smtClean="0"/>
              <a:t>reuniun</a:t>
            </a:r>
            <a:r>
              <a:rPr lang="ro-RO" sz="1600" dirty="0" smtClean="0"/>
              <a:t>ii</a:t>
            </a:r>
            <a:r>
              <a:rPr lang="vi-VN" sz="1600" dirty="0" smtClean="0"/>
              <a:t> transnaționale</a:t>
            </a:r>
            <a:r>
              <a:rPr lang="ro-RO" sz="1600" dirty="0" smtClean="0"/>
              <a:t> a</a:t>
            </a:r>
            <a:r>
              <a:rPr lang="vi-VN" sz="1600" dirty="0" smtClean="0"/>
              <a:t> proiect</a:t>
            </a:r>
            <a:r>
              <a:rPr lang="ro-RO" sz="1600" dirty="0" smtClean="0"/>
              <a:t>ului</a:t>
            </a:r>
            <a:r>
              <a:rPr lang="vi-VN" sz="1600" dirty="0" smtClean="0"/>
              <a:t> </a:t>
            </a:r>
            <a:r>
              <a:rPr lang="vi-VN" sz="1600" dirty="0" smtClean="0"/>
              <a:t>a avut loc în </a:t>
            </a:r>
            <a:r>
              <a:rPr lang="ro-RO" sz="1600" dirty="0" smtClean="0"/>
              <a:t>cancelaria </a:t>
            </a:r>
            <a:r>
              <a:rPr lang="vi-VN" sz="1600" dirty="0" smtClean="0"/>
              <a:t>Liceul</a:t>
            </a:r>
            <a:r>
              <a:rPr lang="ro-RO" sz="1600" dirty="0" smtClean="0"/>
              <a:t>ui</a:t>
            </a:r>
            <a:r>
              <a:rPr lang="vi-VN" sz="1600" dirty="0" smtClean="0"/>
              <a:t> </a:t>
            </a:r>
            <a:r>
              <a:rPr lang="vi-VN" sz="1600" dirty="0" smtClean="0"/>
              <a:t>de Arte Plastice din Gronowo Górne si a inclus discursuri </a:t>
            </a:r>
            <a:r>
              <a:rPr lang="ro-RO" sz="1600" dirty="0" smtClean="0"/>
              <a:t>ţinute </a:t>
            </a:r>
            <a:r>
              <a:rPr lang="vi-VN" sz="1600" dirty="0" smtClean="0"/>
              <a:t>de </a:t>
            </a:r>
            <a:r>
              <a:rPr lang="vi-VN" sz="1600" dirty="0" smtClean="0"/>
              <a:t>către doamna Joanna Jastrzębska, coordonator de proiect și doamna Krystyna Brinkiewicz, directoarea școlii.</a:t>
            </a:r>
            <a:endParaRPr lang="en-US"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7"/>
          <p:cNvSpPr txBox="1">
            <a:spLocks noChangeArrowheads="1"/>
          </p:cNvSpPr>
          <p:nvPr/>
        </p:nvSpPr>
        <p:spPr bwMode="auto">
          <a:xfrm>
            <a:off x="2590800" y="1916832"/>
            <a:ext cx="3962400" cy="1200329"/>
          </a:xfrm>
          <a:prstGeom prst="rect">
            <a:avLst/>
          </a:prstGeom>
          <a:noFill/>
          <a:ln w="9525">
            <a:noFill/>
            <a:miter lim="800000"/>
            <a:headEnd/>
            <a:tailEnd/>
          </a:ln>
          <a:effectLst/>
        </p:spPr>
        <p:txBody>
          <a:bodyPr wrap="square">
            <a:spAutoFit/>
          </a:bodyPr>
          <a:lstStyle/>
          <a:p>
            <a:pPr algn="ctr">
              <a:spcBef>
                <a:spcPct val="50000"/>
              </a:spcBef>
            </a:pPr>
            <a:r>
              <a:rPr lang="ro-RO" b="1" dirty="0" smtClean="0"/>
              <a:t>Vă mulţumim pentru atenţie!</a:t>
            </a:r>
          </a:p>
          <a:p>
            <a:pPr algn="ctr">
              <a:spcBef>
                <a:spcPct val="50000"/>
              </a:spcBef>
            </a:pPr>
            <a:endParaRPr lang="ro-RO" b="1" dirty="0" smtClean="0"/>
          </a:p>
          <a:p>
            <a:pPr algn="ctr">
              <a:spcBef>
                <a:spcPct val="50000"/>
              </a:spcBef>
            </a:pPr>
            <a:r>
              <a:rPr lang="ro-RO" b="1" dirty="0" smtClean="0"/>
              <a:t>Echipa de proiect, Career In Art.</a:t>
            </a:r>
            <a:endParaRPr 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95736" y="1412776"/>
            <a:ext cx="6606480" cy="4524315"/>
          </a:xfrm>
          <a:prstGeom prst="rect">
            <a:avLst/>
          </a:prstGeom>
        </p:spPr>
        <p:txBody>
          <a:bodyPr wrap="square">
            <a:spAutoFit/>
          </a:bodyPr>
          <a:lstStyle/>
          <a:p>
            <a:pPr algn="just"/>
            <a:r>
              <a:rPr lang="vi-VN" dirty="0" smtClean="0"/>
              <a:t>“Career in Art“ este un parteneriat intre 6 școli europene, 4 dintre acestea fiind școli de artă, iar două, inclusiv a noastră, licee tehnologice ce au elevi dornici sa imbratiseze ulterior  carieră artistică. Proiectul nostru va trata dezvoltarea lor artistică, precum o modalitate de a le oferi o carieră viitoare.</a:t>
            </a:r>
          </a:p>
          <a:p>
            <a:pPr algn="just"/>
            <a:r>
              <a:rPr lang="vi-VN" dirty="0" smtClean="0"/>
              <a:t>Prin urmare, dorim să oferi cursanților noștri o idee de bază referitoare la modalitatea de a deveni mari artiști. Un artist profesionist adevărat cunoaște istoria artei, știe diferite tehnici artistice ale timpurilor moderne și antice. Un artist trebuie să fie calificat – trebuie să aibă idei despre lumea artistica – să fie gata de a experimenta, de a încerca ceva nou, să știe cu adevărat ceea ce dorește să facă în viață. În afară de aceasta, artiștii trebuie să cunoască limbi străine pentru a putea să-și vândă munca lor în întreaga lume, precum și să fie inițiați în tehnologii moderne, așa cum ele sunt simboluri ale timpurilor noastre și pe viitor.</a:t>
            </a:r>
          </a:p>
        </p:txBody>
      </p:sp>
      <p:sp>
        <p:nvSpPr>
          <p:cNvPr id="3" name="Title 1"/>
          <p:cNvSpPr txBox="1">
            <a:spLocks/>
          </p:cNvSpPr>
          <p:nvPr/>
        </p:nvSpPr>
        <p:spPr>
          <a:xfrm>
            <a:off x="2123728" y="620688"/>
            <a:ext cx="5184576" cy="136207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o-RO" sz="2800" b="1" i="0" u="none" strike="noStrike" kern="0" cap="none" spc="0" normalizeH="0" baseline="0" noProof="0" dirty="0" smtClean="0">
                <a:ln>
                  <a:noFill/>
                </a:ln>
                <a:solidFill>
                  <a:srgbClr val="800000"/>
                </a:solidFill>
                <a:effectLst/>
                <a:uLnTx/>
                <a:uFillTx/>
                <a:latin typeface="+mj-lt"/>
                <a:ea typeface="+mj-ea"/>
                <a:cs typeface="+mj-cs"/>
              </a:rPr>
              <a:t>Sumar:</a:t>
            </a:r>
            <a:endParaRPr kumimoji="0" lang="en-US" sz="2800" b="1" i="0" u="none" strike="noStrike" kern="0" cap="none" spc="0" normalizeH="0" baseline="0" noProof="0" dirty="0">
              <a:ln>
                <a:noFill/>
              </a:ln>
              <a:solidFill>
                <a:srgbClr val="80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dirty="0" smtClean="0"/>
              <a:t>Argument</a:t>
            </a:r>
            <a:endParaRPr lang="en-US" b="1" dirty="0"/>
          </a:p>
        </p:txBody>
      </p:sp>
      <p:sp>
        <p:nvSpPr>
          <p:cNvPr id="3" name="Content Placeholder 2"/>
          <p:cNvSpPr>
            <a:spLocks noGrp="1"/>
          </p:cNvSpPr>
          <p:nvPr>
            <p:ph idx="1"/>
          </p:nvPr>
        </p:nvSpPr>
        <p:spPr>
          <a:xfrm>
            <a:off x="1691680" y="1412776"/>
            <a:ext cx="7223720" cy="4800600"/>
          </a:xfrm>
        </p:spPr>
        <p:txBody>
          <a:bodyPr/>
          <a:lstStyle/>
          <a:p>
            <a:pPr algn="just">
              <a:buNone/>
            </a:pPr>
            <a:r>
              <a:rPr lang="ro-RO" dirty="0" smtClean="0"/>
              <a:t>	</a:t>
            </a:r>
            <a:r>
              <a:rPr lang="vi-VN" sz="1800" dirty="0" smtClean="0">
                <a:latin typeface="Arial" pitchFamily="34" charset="0"/>
                <a:cs typeface="Arial" pitchFamily="34" charset="0"/>
              </a:rPr>
              <a:t>În </a:t>
            </a:r>
            <a:r>
              <a:rPr lang="vi-VN" sz="1800" dirty="0">
                <a:latin typeface="Arial" pitchFamily="34" charset="0"/>
                <a:cs typeface="Arial" pitchFamily="34" charset="0"/>
              </a:rPr>
              <a:t>comunitatea noastră există doar câțiva oameni foarte bătrâni care stăpânesc încă unele tehnici tradiționale de (pictură pe sticlă, ceramică, sculptura pe lemn etc.) care nu au urmași sau ucenici, deci nimeni nu le va împărtăși abilitățile și cunoștințele lor. Vrem să creeze legături între ei și elevii noștri. În acest fel ne vom păstra tradițiile noastre în viață, și vom oferi elevilor noștri șansa de a învăța lucruri noi.</a:t>
            </a:r>
          </a:p>
          <a:p>
            <a:pPr algn="just">
              <a:buNone/>
            </a:pPr>
            <a:r>
              <a:rPr lang="ro-RO" sz="1800" dirty="0" smtClean="0">
                <a:latin typeface="Arial" pitchFamily="34" charset="0"/>
                <a:cs typeface="Arial" pitchFamily="34" charset="0"/>
              </a:rPr>
              <a:t>	</a:t>
            </a:r>
            <a:r>
              <a:rPr lang="vi-VN" sz="1800" dirty="0" smtClean="0">
                <a:latin typeface="Arial" pitchFamily="34" charset="0"/>
                <a:cs typeface="Arial" pitchFamily="34" charset="0"/>
              </a:rPr>
              <a:t>Acest </a:t>
            </a:r>
            <a:r>
              <a:rPr lang="vi-VN" sz="1800" dirty="0">
                <a:latin typeface="Arial" pitchFamily="34" charset="0"/>
                <a:cs typeface="Arial" pitchFamily="34" charset="0"/>
              </a:rPr>
              <a:t>proiect este o șansă pentru noua noastră generație de a da viață ideilor lor, fără a se  teme de  riscuri și fără a-și limita opțiunile</a:t>
            </a:r>
            <a:r>
              <a:rPr lang="vi-VN" sz="1800" dirty="0" smtClean="0">
                <a:latin typeface="Arial" pitchFamily="34" charset="0"/>
                <a:cs typeface="Arial" pitchFamily="34" charset="0"/>
              </a:rPr>
              <a:t>.</a:t>
            </a:r>
            <a:r>
              <a:rPr lang="ro-RO" sz="1800" dirty="0" smtClean="0">
                <a:latin typeface="Arial" pitchFamily="34" charset="0"/>
                <a:cs typeface="Arial" pitchFamily="34" charset="0"/>
              </a:rPr>
              <a:t> </a:t>
            </a:r>
            <a:r>
              <a:rPr lang="vi-VN" sz="1800" dirty="0" smtClean="0">
                <a:latin typeface="Arial" pitchFamily="34" charset="0"/>
                <a:cs typeface="Arial" pitchFamily="34" charset="0"/>
              </a:rPr>
              <a:t>Prin </a:t>
            </a:r>
            <a:r>
              <a:rPr lang="vi-VN" sz="1800" dirty="0">
                <a:latin typeface="Arial" pitchFamily="34" charset="0"/>
                <a:cs typeface="Arial" pitchFamily="34" charset="0"/>
              </a:rPr>
              <a:t>acest proiect ne propunem să le oferim elevilor noștri șanse mai bune în viitorul lor, să îi ajutăm să dobândească mai multe competențe și calificări, care îi vor ajuta să devină artiști. Elevii vor fi capabili să învețe și să înțeleagă piața locurilor de muncă în materie de profesii artistice, așa ca atunci cand vine vorba de alegerea unei cariere, ei vor fi capabili să ia decizii conștiente.</a:t>
            </a:r>
          </a:p>
          <a:p>
            <a:pPr algn="just"/>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827584" y="116632"/>
            <a:ext cx="7772400" cy="720080"/>
          </a:xfrm>
        </p:spPr>
        <p:txBody>
          <a:bodyPr/>
          <a:lstStyle/>
          <a:p>
            <a:r>
              <a:rPr lang="ro-RO" dirty="0" smtClean="0"/>
              <a:t>Parteneri</a:t>
            </a:r>
            <a:endParaRPr lang="en-US" dirty="0"/>
          </a:p>
        </p:txBody>
      </p:sp>
      <p:sp>
        <p:nvSpPr>
          <p:cNvPr id="5" name="Text Placeholder 4"/>
          <p:cNvSpPr>
            <a:spLocks noGrp="1"/>
          </p:cNvSpPr>
          <p:nvPr>
            <p:ph type="body" idx="1"/>
          </p:nvPr>
        </p:nvSpPr>
        <p:spPr>
          <a:xfrm>
            <a:off x="580528" y="764704"/>
            <a:ext cx="8239944" cy="3372395"/>
          </a:xfrm>
        </p:spPr>
        <p:txBody>
          <a:bodyPr/>
          <a:lstStyle/>
          <a:p>
            <a:r>
              <a:rPr lang="ro-RO" sz="1800" b="1" dirty="0" smtClean="0">
                <a:solidFill>
                  <a:srgbClr val="800000"/>
                </a:solidFill>
              </a:rPr>
              <a:t>LICEUM PLASTYCZNE W GRONOWIE GÓRNYM, Elbląg (Poland)</a:t>
            </a:r>
            <a:r>
              <a:rPr lang="ro-RO" sz="1800" dirty="0" smtClean="0">
                <a:solidFill>
                  <a:srgbClr val="800000"/>
                </a:solidFill>
              </a:rPr>
              <a:t/>
            </a:r>
            <a:br>
              <a:rPr lang="ro-RO" sz="1800" dirty="0" smtClean="0">
                <a:solidFill>
                  <a:srgbClr val="800000"/>
                </a:solidFill>
              </a:rPr>
            </a:br>
            <a:r>
              <a:rPr lang="ro-RO" sz="1800" dirty="0" smtClean="0">
                <a:solidFill>
                  <a:srgbClr val="800000"/>
                </a:solidFill>
              </a:rPr>
              <a:t> </a:t>
            </a:r>
          </a:p>
          <a:p>
            <a:r>
              <a:rPr lang="ro-RO" sz="1800" b="1" dirty="0" smtClean="0">
                <a:solidFill>
                  <a:srgbClr val="800000"/>
                </a:solidFill>
              </a:rPr>
              <a:t>Colegiul Auto Traian Vuia, Targu Jiu (Romania)</a:t>
            </a:r>
            <a:r>
              <a:rPr lang="ro-RO" sz="1800" dirty="0" smtClean="0">
                <a:solidFill>
                  <a:srgbClr val="800000"/>
                </a:solidFill>
              </a:rPr>
              <a:t/>
            </a:r>
            <a:br>
              <a:rPr lang="ro-RO" sz="1800" dirty="0" smtClean="0">
                <a:solidFill>
                  <a:srgbClr val="800000"/>
                </a:solidFill>
              </a:rPr>
            </a:br>
            <a:r>
              <a:rPr lang="ro-RO" sz="1800" dirty="0" smtClean="0">
                <a:solidFill>
                  <a:srgbClr val="800000"/>
                </a:solidFill>
              </a:rPr>
              <a:t> </a:t>
            </a:r>
          </a:p>
          <a:p>
            <a:r>
              <a:rPr lang="ro-RO" sz="1800" b="1" dirty="0" smtClean="0">
                <a:solidFill>
                  <a:srgbClr val="800000"/>
                </a:solidFill>
              </a:rPr>
              <a:t>WICO campus Mater Dei, Overpelt (Belgium)</a:t>
            </a:r>
            <a:r>
              <a:rPr lang="ro-RO" sz="1800" dirty="0" smtClean="0">
                <a:solidFill>
                  <a:srgbClr val="800000"/>
                </a:solidFill>
              </a:rPr>
              <a:t/>
            </a:r>
            <a:br>
              <a:rPr lang="ro-RO" sz="1800" dirty="0" smtClean="0">
                <a:solidFill>
                  <a:srgbClr val="800000"/>
                </a:solidFill>
              </a:rPr>
            </a:br>
            <a:r>
              <a:rPr lang="ro-RO" sz="1800" dirty="0" smtClean="0">
                <a:solidFill>
                  <a:srgbClr val="800000"/>
                </a:solidFill>
              </a:rPr>
              <a:t> </a:t>
            </a:r>
          </a:p>
          <a:p>
            <a:r>
              <a:rPr lang="ro-RO" sz="1800" b="1" dirty="0" smtClean="0">
                <a:solidFill>
                  <a:srgbClr val="800000"/>
                </a:solidFill>
              </a:rPr>
              <a:t>Figen Sakallioglu High School, SAKARYA (Turkey)</a:t>
            </a:r>
            <a:r>
              <a:rPr lang="ro-RO" sz="1800" dirty="0" smtClean="0">
                <a:solidFill>
                  <a:srgbClr val="800000"/>
                </a:solidFill>
              </a:rPr>
              <a:t/>
            </a:r>
            <a:br>
              <a:rPr lang="ro-RO" sz="1800" dirty="0" smtClean="0">
                <a:solidFill>
                  <a:srgbClr val="800000"/>
                </a:solidFill>
              </a:rPr>
            </a:br>
            <a:r>
              <a:rPr lang="ro-RO" sz="1800" dirty="0" smtClean="0">
                <a:solidFill>
                  <a:srgbClr val="800000"/>
                </a:solidFill>
              </a:rPr>
              <a:t> </a:t>
            </a:r>
          </a:p>
          <a:p>
            <a:r>
              <a:rPr lang="ro-RO" sz="1800" b="1" dirty="0" smtClean="0">
                <a:solidFill>
                  <a:srgbClr val="800000"/>
                </a:solidFill>
              </a:rPr>
              <a:t>Stredná umelecká škola Ladislava Bielika, Levice (Slovakia)</a:t>
            </a:r>
            <a:r>
              <a:rPr lang="ro-RO" sz="1800" dirty="0" smtClean="0">
                <a:solidFill>
                  <a:srgbClr val="800000"/>
                </a:solidFill>
              </a:rPr>
              <a:t/>
            </a:r>
            <a:br>
              <a:rPr lang="ro-RO" sz="1800" dirty="0" smtClean="0">
                <a:solidFill>
                  <a:srgbClr val="800000"/>
                </a:solidFill>
              </a:rPr>
            </a:br>
            <a:r>
              <a:rPr lang="ro-RO" sz="1800" dirty="0" smtClean="0">
                <a:solidFill>
                  <a:srgbClr val="800000"/>
                </a:solidFill>
              </a:rPr>
              <a:t> </a:t>
            </a:r>
          </a:p>
          <a:p>
            <a:r>
              <a:rPr lang="ro-RO" sz="1800" b="1" dirty="0" smtClean="0">
                <a:solidFill>
                  <a:srgbClr val="800000"/>
                </a:solidFill>
              </a:rPr>
              <a:t>Srednja šola za oblikovanje in fotografijo, Ljubljana (Slovenia)</a:t>
            </a:r>
            <a:endParaRPr lang="ro-RO" sz="1800" dirty="0">
              <a:solidFill>
                <a:srgbClr val="8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36912"/>
            <a:ext cx="1763688" cy="2031325"/>
          </a:xfrm>
          <a:prstGeom prst="rect">
            <a:avLst/>
          </a:prstGeom>
        </p:spPr>
        <p:txBody>
          <a:bodyPr wrap="square">
            <a:spAutoFit/>
          </a:bodyPr>
          <a:lstStyle/>
          <a:p>
            <a:r>
              <a:rPr lang="ro-RO" b="1" dirty="0" smtClean="0">
                <a:solidFill>
                  <a:srgbClr val="800000"/>
                </a:solidFill>
                <a:hlinkClick r:id="rId2"/>
              </a:rPr>
              <a:t>LICEUM PLASTYCZNE W GRONOWIE GÓRNYM, Elbląg (Poland</a:t>
            </a:r>
            <a:r>
              <a:rPr lang="ro-RO" b="1" dirty="0" smtClean="0">
                <a:solidFill>
                  <a:srgbClr val="92D050"/>
                </a:solidFill>
              </a:rPr>
              <a:t>)</a:t>
            </a:r>
            <a:r>
              <a:rPr lang="ro-RO" dirty="0" smtClean="0">
                <a:solidFill>
                  <a:srgbClr val="800000"/>
                </a:solidFill>
              </a:rPr>
              <a:t/>
            </a:r>
            <a:br>
              <a:rPr lang="ro-RO" dirty="0" smtClean="0">
                <a:solidFill>
                  <a:srgbClr val="800000"/>
                </a:solidFill>
              </a:rPr>
            </a:br>
            <a:endParaRPr lang="en-US" dirty="0"/>
          </a:p>
        </p:txBody>
      </p:sp>
      <p:pic>
        <p:nvPicPr>
          <p:cNvPr id="8194" name="Picture 2" descr="http://ssof.si/erasmusplus/images/Razglednice/poland/1pl.jpg"/>
          <p:cNvPicPr>
            <a:picLocks noChangeAspect="1" noChangeArrowheads="1"/>
          </p:cNvPicPr>
          <p:nvPr/>
        </p:nvPicPr>
        <p:blipFill>
          <a:blip r:embed="rId3" cstate="print"/>
          <a:srcRect/>
          <a:stretch>
            <a:fillRect/>
          </a:stretch>
        </p:blipFill>
        <p:spPr bwMode="auto">
          <a:xfrm>
            <a:off x="35496" y="1124744"/>
            <a:ext cx="1728192" cy="1152691"/>
          </a:xfrm>
          <a:prstGeom prst="rect">
            <a:avLst/>
          </a:prstGeom>
          <a:noFill/>
        </p:spPr>
      </p:pic>
      <p:pic>
        <p:nvPicPr>
          <p:cNvPr id="8200" name="Picture 8" descr="http://ssof.si/erasmusplus/images/phocagallery/poland/thumbs/phoca_thumb_l_2pl.jpg"/>
          <p:cNvPicPr>
            <a:picLocks noChangeAspect="1" noChangeArrowheads="1"/>
          </p:cNvPicPr>
          <p:nvPr/>
        </p:nvPicPr>
        <p:blipFill>
          <a:blip r:embed="rId4" cstate="print"/>
          <a:srcRect/>
          <a:stretch>
            <a:fillRect/>
          </a:stretch>
        </p:blipFill>
        <p:spPr bwMode="auto">
          <a:xfrm>
            <a:off x="107504" y="4581128"/>
            <a:ext cx="1656184" cy="1218848"/>
          </a:xfrm>
          <a:prstGeom prst="rect">
            <a:avLst/>
          </a:prstGeom>
          <a:noFill/>
        </p:spPr>
      </p:pic>
      <p:sp>
        <p:nvSpPr>
          <p:cNvPr id="9" name="Rectangle 8"/>
          <p:cNvSpPr/>
          <p:nvPr/>
        </p:nvSpPr>
        <p:spPr>
          <a:xfrm>
            <a:off x="1907704" y="809992"/>
            <a:ext cx="6984776" cy="5355312"/>
          </a:xfrm>
          <a:prstGeom prst="rect">
            <a:avLst/>
          </a:prstGeom>
        </p:spPr>
        <p:txBody>
          <a:bodyPr wrap="square">
            <a:spAutoFit/>
          </a:bodyPr>
          <a:lstStyle/>
          <a:p>
            <a:r>
              <a:rPr lang="vi-VN" dirty="0" smtClean="0"/>
              <a:t>Liceul de Arte Plastice din Gronowo Górne este un mic, dar o școală </a:t>
            </a:r>
            <a:r>
              <a:rPr lang="vi-VN" dirty="0" smtClean="0"/>
              <a:t>bine-cunoscut</a:t>
            </a:r>
            <a:r>
              <a:rPr lang="ro-RO" dirty="0" smtClean="0"/>
              <a:t>ă</a:t>
            </a:r>
            <a:r>
              <a:rPr lang="vi-VN" dirty="0" smtClean="0"/>
              <a:t> </a:t>
            </a:r>
            <a:r>
              <a:rPr lang="vi-VN" dirty="0" smtClean="0"/>
              <a:t>în Polonia. Desi </a:t>
            </a:r>
            <a:r>
              <a:rPr lang="ro-RO" dirty="0" smtClean="0"/>
              <a:t>are</a:t>
            </a:r>
            <a:r>
              <a:rPr lang="vi-VN" dirty="0" smtClean="0"/>
              <a:t> </a:t>
            </a:r>
            <a:r>
              <a:rPr lang="vi-VN" dirty="0" smtClean="0"/>
              <a:t>doar 6 ani, elevii </a:t>
            </a:r>
            <a:r>
              <a:rPr lang="ro-RO" dirty="0" smtClean="0"/>
              <a:t>polonezi</a:t>
            </a:r>
            <a:r>
              <a:rPr lang="vi-VN" dirty="0" smtClean="0"/>
              <a:t> </a:t>
            </a:r>
            <a:r>
              <a:rPr lang="vi-VN" dirty="0" smtClean="0"/>
              <a:t>au câștigat multe concursuri de prestigiu și școala este recunoscută în </a:t>
            </a:r>
            <a:r>
              <a:rPr lang="vi-VN" dirty="0" smtClean="0"/>
              <a:t>lume</a:t>
            </a:r>
            <a:r>
              <a:rPr lang="ro-RO" dirty="0" smtClean="0"/>
              <a:t>a</a:t>
            </a:r>
            <a:r>
              <a:rPr lang="vi-VN" dirty="0" smtClean="0"/>
              <a:t> artistică</a:t>
            </a:r>
            <a:r>
              <a:rPr lang="ro-RO" dirty="0" smtClean="0"/>
              <a:t>,</a:t>
            </a:r>
            <a:r>
              <a:rPr lang="vi-VN" dirty="0" smtClean="0"/>
              <a:t> </a:t>
            </a:r>
            <a:r>
              <a:rPr lang="vi-VN" dirty="0" smtClean="0"/>
              <a:t>cu absolvenți care </a:t>
            </a:r>
            <a:r>
              <a:rPr lang="ro-RO" dirty="0" smtClean="0"/>
              <a:t>merg la</a:t>
            </a:r>
            <a:r>
              <a:rPr lang="vi-VN" dirty="0" smtClean="0"/>
              <a:t> </a:t>
            </a:r>
            <a:r>
              <a:rPr lang="vi-VN" dirty="0" smtClean="0"/>
              <a:t>cele mai bune universități de artă.</a:t>
            </a:r>
          </a:p>
          <a:p>
            <a:r>
              <a:rPr lang="vi-VN" dirty="0" smtClean="0"/>
              <a:t>Educația </a:t>
            </a:r>
            <a:r>
              <a:rPr lang="vi-VN" dirty="0" smtClean="0"/>
              <a:t>este prevăzută pentru patru ani și programul său include educație generală </a:t>
            </a:r>
            <a:r>
              <a:rPr lang="vi-VN" dirty="0" smtClean="0"/>
              <a:t>școlar</a:t>
            </a:r>
            <a:r>
              <a:rPr lang="ro-RO" dirty="0" smtClean="0"/>
              <a:t>ă</a:t>
            </a:r>
            <a:r>
              <a:rPr lang="vi-VN" dirty="0" smtClean="0"/>
              <a:t> </a:t>
            </a:r>
            <a:r>
              <a:rPr lang="vi-VN" dirty="0" smtClean="0"/>
              <a:t>în funcție de programele de bază, precum și discipline de arta, printre care </a:t>
            </a:r>
            <a:r>
              <a:rPr lang="vi-VN" dirty="0" smtClean="0"/>
              <a:t>desen </a:t>
            </a:r>
            <a:r>
              <a:rPr lang="vi-VN" dirty="0" smtClean="0"/>
              <a:t>și pictură, sculptură, istoria artei, fotografie și film, design sau grafica. </a:t>
            </a:r>
            <a:r>
              <a:rPr lang="ro-RO" dirty="0" smtClean="0"/>
              <a:t>Educaţia se incheie </a:t>
            </a:r>
            <a:r>
              <a:rPr lang="vi-VN" dirty="0" smtClean="0"/>
              <a:t>cu Examen</a:t>
            </a:r>
            <a:r>
              <a:rPr lang="ro-RO" dirty="0" smtClean="0"/>
              <a:t>ul </a:t>
            </a:r>
            <a:r>
              <a:rPr lang="vi-VN" dirty="0" smtClean="0"/>
              <a:t>Matura </a:t>
            </a:r>
            <a:r>
              <a:rPr lang="vi-VN" dirty="0" smtClean="0"/>
              <a:t>(certificat de învățământ secundar) și examenul de pregătire profesională, astfel elevii câștiga titlul de absolvent de Arte </a:t>
            </a:r>
            <a:r>
              <a:rPr lang="vi-VN" dirty="0" smtClean="0"/>
              <a:t>Plastice.</a:t>
            </a:r>
            <a:endParaRPr lang="vi-VN" dirty="0" smtClean="0"/>
          </a:p>
          <a:p>
            <a:r>
              <a:rPr lang="vi-VN" dirty="0" smtClean="0"/>
              <a:t>Școala nu </a:t>
            </a:r>
            <a:r>
              <a:rPr lang="vi-VN" dirty="0" smtClean="0"/>
              <a:t>este mare - există doar 80 de elevi și 25 de cadre didactice. Cu toate acestea, acest lucru oferă tuturor posibilitatea de a se cunoaște reciproc, și </a:t>
            </a:r>
            <a:r>
              <a:rPr lang="vi-VN" dirty="0" smtClean="0"/>
              <a:t>de</a:t>
            </a:r>
            <a:r>
              <a:rPr lang="ro-RO" dirty="0" smtClean="0"/>
              <a:t> a</a:t>
            </a:r>
            <a:r>
              <a:rPr lang="vi-VN" dirty="0" smtClean="0"/>
              <a:t> studi</a:t>
            </a:r>
            <a:r>
              <a:rPr lang="ro-RO" dirty="0" smtClean="0"/>
              <a:t>a</a:t>
            </a:r>
            <a:r>
              <a:rPr lang="vi-VN" dirty="0" smtClean="0"/>
              <a:t> </a:t>
            </a:r>
            <a:r>
              <a:rPr lang="vi-VN" dirty="0" smtClean="0"/>
              <a:t>fiind </a:t>
            </a:r>
            <a:r>
              <a:rPr lang="vi-VN" dirty="0" smtClean="0"/>
              <a:t>înconjura</a:t>
            </a:r>
            <a:r>
              <a:rPr lang="ro-RO" dirty="0" smtClean="0"/>
              <a:t>ţi</a:t>
            </a:r>
            <a:r>
              <a:rPr lang="vi-VN" dirty="0" smtClean="0"/>
              <a:t> </a:t>
            </a:r>
            <a:r>
              <a:rPr lang="ro-RO" dirty="0" smtClean="0"/>
              <a:t>de</a:t>
            </a:r>
            <a:r>
              <a:rPr lang="vi-VN" dirty="0" smtClean="0"/>
              <a:t> </a:t>
            </a:r>
            <a:r>
              <a:rPr lang="vi-VN" dirty="0" smtClean="0"/>
              <a:t>prietenii. </a:t>
            </a:r>
            <a:r>
              <a:rPr lang="ro-RO" dirty="0" smtClean="0"/>
              <a:t>Aici se </a:t>
            </a:r>
            <a:r>
              <a:rPr lang="vi-VN" dirty="0" smtClean="0"/>
              <a:t>Înv</a:t>
            </a:r>
            <a:r>
              <a:rPr lang="ro-RO" dirty="0" smtClean="0"/>
              <a:t>a</a:t>
            </a:r>
            <a:r>
              <a:rPr lang="vi-VN" dirty="0" smtClean="0"/>
              <a:t>ță </a:t>
            </a:r>
            <a:r>
              <a:rPr lang="vi-VN" dirty="0" smtClean="0"/>
              <a:t>și </a:t>
            </a:r>
            <a:r>
              <a:rPr lang="ro-RO" dirty="0" smtClean="0"/>
              <a:t>se </a:t>
            </a:r>
            <a:r>
              <a:rPr lang="vi-VN" dirty="0" smtClean="0"/>
              <a:t>pred</a:t>
            </a:r>
            <a:r>
              <a:rPr lang="ro-RO" dirty="0" smtClean="0"/>
              <a:t>ă</a:t>
            </a:r>
            <a:r>
              <a:rPr lang="vi-VN" dirty="0" smtClean="0"/>
              <a:t> </a:t>
            </a:r>
            <a:r>
              <a:rPr lang="vi-VN" dirty="0" smtClean="0"/>
              <a:t>într-o atmosferă plăcută, familiară</a:t>
            </a:r>
            <a:r>
              <a:rPr lang="vi-VN" dirty="0" smtClean="0"/>
              <a:t>.</a:t>
            </a:r>
            <a:r>
              <a:rPr lang="ro-RO" dirty="0" smtClean="0"/>
              <a:t> </a:t>
            </a:r>
            <a:r>
              <a:rPr lang="vi-VN" dirty="0" smtClean="0"/>
              <a:t>Liceum </a:t>
            </a:r>
            <a:r>
              <a:rPr lang="vi-VN" dirty="0" smtClean="0"/>
              <a:t>Plastyczne este </a:t>
            </a:r>
            <a:r>
              <a:rPr lang="vi-VN" dirty="0" smtClean="0"/>
              <a:t>activ </a:t>
            </a:r>
            <a:r>
              <a:rPr lang="vi-VN" dirty="0" smtClean="0"/>
              <a:t>în </a:t>
            </a:r>
            <a:r>
              <a:rPr lang="vi-VN" dirty="0" smtClean="0"/>
              <a:t>Europa</a:t>
            </a:r>
            <a:r>
              <a:rPr lang="ro-RO" dirty="0" smtClean="0"/>
              <a:t>, </a:t>
            </a:r>
            <a:r>
              <a:rPr lang="vi-VN" dirty="0" smtClean="0"/>
              <a:t>lu</a:t>
            </a:r>
            <a:r>
              <a:rPr lang="ro-RO" dirty="0" smtClean="0"/>
              <a:t>ând</a:t>
            </a:r>
            <a:r>
              <a:rPr lang="vi-VN" dirty="0" smtClean="0"/>
              <a:t> </a:t>
            </a:r>
            <a:r>
              <a:rPr lang="vi-VN" dirty="0" smtClean="0"/>
              <a:t>parte la numeroase proiecte </a:t>
            </a:r>
            <a:r>
              <a:rPr lang="vi-VN" dirty="0" smtClean="0"/>
              <a:t>internaționale</a:t>
            </a:r>
            <a:r>
              <a:rPr lang="ro-RO" dirty="0" smtClean="0"/>
              <a:t>, </a:t>
            </a:r>
            <a:r>
              <a:rPr lang="vi-VN" dirty="0" smtClean="0"/>
              <a:t>până </a:t>
            </a:r>
            <a:r>
              <a:rPr lang="vi-VN" dirty="0" smtClean="0"/>
              <a:t>în prezent </a:t>
            </a:r>
            <a:r>
              <a:rPr lang="vi-VN" dirty="0" smtClean="0"/>
              <a:t>colabor</a:t>
            </a:r>
            <a:r>
              <a:rPr lang="ro-RO" dirty="0" smtClean="0"/>
              <a:t>ând</a:t>
            </a:r>
            <a:r>
              <a:rPr lang="vi-VN" dirty="0" smtClean="0"/>
              <a:t> </a:t>
            </a:r>
            <a:r>
              <a:rPr lang="vi-VN" dirty="0" smtClean="0"/>
              <a:t>cu 14 de tari.</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92896"/>
            <a:ext cx="1835696" cy="1200329"/>
          </a:xfrm>
          <a:prstGeom prst="rect">
            <a:avLst/>
          </a:prstGeom>
        </p:spPr>
        <p:txBody>
          <a:bodyPr wrap="square">
            <a:spAutoFit/>
          </a:bodyPr>
          <a:lstStyle/>
          <a:p>
            <a:r>
              <a:rPr lang="ro-RO" b="1" dirty="0" smtClean="0">
                <a:solidFill>
                  <a:srgbClr val="800000"/>
                </a:solidFill>
                <a:hlinkClick r:id="rId2"/>
              </a:rPr>
              <a:t>Colegiul Auto Traian Vuia, Targu Jiu (Romania)</a:t>
            </a:r>
            <a:endParaRPr lang="en-US" dirty="0"/>
          </a:p>
        </p:txBody>
      </p:sp>
      <p:pic>
        <p:nvPicPr>
          <p:cNvPr id="5122" name="Picture 2" descr="http://ssof.si/erasmusplus/images/phocagallery/romania/thumbs/phoca_thumb_l_1ro.jpg"/>
          <p:cNvPicPr>
            <a:picLocks noChangeAspect="1" noChangeArrowheads="1"/>
          </p:cNvPicPr>
          <p:nvPr/>
        </p:nvPicPr>
        <p:blipFill>
          <a:blip r:embed="rId3" cstate="print"/>
          <a:srcRect/>
          <a:stretch>
            <a:fillRect/>
          </a:stretch>
        </p:blipFill>
        <p:spPr bwMode="auto">
          <a:xfrm>
            <a:off x="107504" y="1196752"/>
            <a:ext cx="1656184" cy="1242138"/>
          </a:xfrm>
          <a:prstGeom prst="rect">
            <a:avLst/>
          </a:prstGeom>
          <a:noFill/>
        </p:spPr>
      </p:pic>
      <p:pic>
        <p:nvPicPr>
          <p:cNvPr id="5124" name="Picture 4" descr="http://ssof.si/erasmusplus/images/phocagallery/romania/thumbs/phoca_thumb_l_4ro.jpg"/>
          <p:cNvPicPr>
            <a:picLocks noChangeAspect="1" noChangeArrowheads="1"/>
          </p:cNvPicPr>
          <p:nvPr/>
        </p:nvPicPr>
        <p:blipFill>
          <a:blip r:embed="rId4" cstate="print"/>
          <a:srcRect/>
          <a:stretch>
            <a:fillRect/>
          </a:stretch>
        </p:blipFill>
        <p:spPr bwMode="auto">
          <a:xfrm>
            <a:off x="35496" y="4203086"/>
            <a:ext cx="1728192" cy="1296144"/>
          </a:xfrm>
          <a:prstGeom prst="rect">
            <a:avLst/>
          </a:prstGeom>
          <a:noFill/>
        </p:spPr>
      </p:pic>
      <p:sp>
        <p:nvSpPr>
          <p:cNvPr id="7" name="Rectangle 6"/>
          <p:cNvSpPr/>
          <p:nvPr/>
        </p:nvSpPr>
        <p:spPr>
          <a:xfrm>
            <a:off x="2051720" y="1196752"/>
            <a:ext cx="6912768" cy="4524315"/>
          </a:xfrm>
          <a:prstGeom prst="rect">
            <a:avLst/>
          </a:prstGeom>
        </p:spPr>
        <p:txBody>
          <a:bodyPr wrap="square">
            <a:spAutoFit/>
          </a:bodyPr>
          <a:lstStyle/>
          <a:p>
            <a:pPr>
              <a:lnSpc>
                <a:spcPct val="150000"/>
              </a:lnSpc>
            </a:pPr>
            <a:r>
              <a:rPr lang="vi-VN" dirty="0" smtClean="0">
                <a:solidFill>
                  <a:schemeClr val="bg1"/>
                </a:solidFill>
              </a:rPr>
              <a:t>"Colegiul Auto Traian Vuia" este o școală tehnică secundară </a:t>
            </a:r>
            <a:r>
              <a:rPr lang="ro-RO" dirty="0" smtClean="0">
                <a:solidFill>
                  <a:schemeClr val="bg1"/>
                </a:solidFill>
              </a:rPr>
              <a:t>di</a:t>
            </a:r>
            <a:r>
              <a:rPr lang="vi-VN" dirty="0" smtClean="0">
                <a:solidFill>
                  <a:schemeClr val="bg1"/>
                </a:solidFill>
              </a:rPr>
              <a:t>n </a:t>
            </a:r>
            <a:r>
              <a:rPr lang="vi-VN" dirty="0" smtClean="0">
                <a:solidFill>
                  <a:schemeClr val="bg1"/>
                </a:solidFill>
              </a:rPr>
              <a:t>Târgu Jiu, România. Acesta are aproximativ 1600 de </a:t>
            </a:r>
            <a:r>
              <a:rPr lang="ro-RO" dirty="0" smtClean="0">
                <a:solidFill>
                  <a:schemeClr val="bg1"/>
                </a:solidFill>
              </a:rPr>
              <a:t>elev</a:t>
            </a:r>
            <a:r>
              <a:rPr lang="vi-VN" dirty="0" smtClean="0">
                <a:solidFill>
                  <a:schemeClr val="bg1"/>
                </a:solidFill>
              </a:rPr>
              <a:t>i </a:t>
            </a:r>
            <a:r>
              <a:rPr lang="vi-VN" dirty="0" smtClean="0">
                <a:solidFill>
                  <a:schemeClr val="bg1"/>
                </a:solidFill>
              </a:rPr>
              <a:t>care studiază </a:t>
            </a:r>
            <a:r>
              <a:rPr lang="vi-VN" dirty="0" smtClean="0">
                <a:solidFill>
                  <a:schemeClr val="bg1"/>
                </a:solidFill>
              </a:rPr>
              <a:t>disciplin</a:t>
            </a:r>
            <a:r>
              <a:rPr lang="ro-RO" dirty="0" smtClean="0">
                <a:solidFill>
                  <a:schemeClr val="bg1"/>
                </a:solidFill>
              </a:rPr>
              <a:t>e</a:t>
            </a:r>
            <a:r>
              <a:rPr lang="vi-VN" dirty="0" smtClean="0">
                <a:solidFill>
                  <a:schemeClr val="bg1"/>
                </a:solidFill>
              </a:rPr>
              <a:t> tehnic</a:t>
            </a:r>
            <a:r>
              <a:rPr lang="ro-RO" dirty="0" smtClean="0">
                <a:solidFill>
                  <a:schemeClr val="bg1"/>
                </a:solidFill>
              </a:rPr>
              <a:t>e</a:t>
            </a:r>
            <a:r>
              <a:rPr lang="vi-VN" dirty="0" smtClean="0">
                <a:solidFill>
                  <a:schemeClr val="bg1"/>
                </a:solidFill>
              </a:rPr>
              <a:t>, </a:t>
            </a:r>
            <a:r>
              <a:rPr lang="vi-VN" dirty="0" smtClean="0">
                <a:solidFill>
                  <a:schemeClr val="bg1"/>
                </a:solidFill>
              </a:rPr>
              <a:t>cum ar fi Protecția Mediului, Mecanica, industria textila si </a:t>
            </a:r>
            <a:r>
              <a:rPr lang="vi-VN" dirty="0" smtClean="0">
                <a:solidFill>
                  <a:schemeClr val="bg1"/>
                </a:solidFill>
              </a:rPr>
              <a:t>tamplarie</a:t>
            </a:r>
            <a:r>
              <a:rPr lang="vi-VN" dirty="0" smtClean="0">
                <a:solidFill>
                  <a:schemeClr val="bg1"/>
                </a:solidFill>
              </a:rPr>
              <a:t>. </a:t>
            </a:r>
            <a:r>
              <a:rPr lang="ro-RO" dirty="0" smtClean="0">
                <a:solidFill>
                  <a:schemeClr val="bg1"/>
                </a:solidFill>
              </a:rPr>
              <a:t>Elev</a:t>
            </a:r>
            <a:r>
              <a:rPr lang="vi-VN" dirty="0" smtClean="0">
                <a:solidFill>
                  <a:schemeClr val="bg1"/>
                </a:solidFill>
              </a:rPr>
              <a:t>ii </a:t>
            </a:r>
            <a:r>
              <a:rPr lang="vi-VN" dirty="0" smtClean="0">
                <a:solidFill>
                  <a:schemeClr val="bg1"/>
                </a:solidFill>
              </a:rPr>
              <a:t>noștri sunt implicați în mod constant în multe activități </a:t>
            </a:r>
            <a:r>
              <a:rPr lang="ro-RO" dirty="0" smtClean="0">
                <a:solidFill>
                  <a:schemeClr val="bg1"/>
                </a:solidFill>
              </a:rPr>
              <a:t>extraşcolare</a:t>
            </a:r>
            <a:r>
              <a:rPr lang="vi-VN" dirty="0" smtClean="0">
                <a:solidFill>
                  <a:schemeClr val="bg1"/>
                </a:solidFill>
              </a:rPr>
              <a:t>, </a:t>
            </a:r>
            <a:r>
              <a:rPr lang="vi-VN" dirty="0" smtClean="0">
                <a:solidFill>
                  <a:schemeClr val="bg1"/>
                </a:solidFill>
              </a:rPr>
              <a:t>locale, concursuri naționale, sau proiecte interculturale, cum ar </a:t>
            </a:r>
            <a:r>
              <a:rPr lang="vi-VN" dirty="0" smtClean="0">
                <a:solidFill>
                  <a:schemeClr val="bg1"/>
                </a:solidFill>
              </a:rPr>
              <a:t>fi</a:t>
            </a:r>
            <a:r>
              <a:rPr lang="ro-RO" dirty="0" smtClean="0">
                <a:solidFill>
                  <a:schemeClr val="bg1"/>
                </a:solidFill>
              </a:rPr>
              <a:t>:</a:t>
            </a:r>
            <a:r>
              <a:rPr lang="vi-VN" dirty="0" smtClean="0">
                <a:solidFill>
                  <a:schemeClr val="bg1"/>
                </a:solidFill>
              </a:rPr>
              <a:t> </a:t>
            </a:r>
            <a:r>
              <a:rPr lang="vi-VN" dirty="0" smtClean="0">
                <a:solidFill>
                  <a:schemeClr val="bg1"/>
                </a:solidFill>
              </a:rPr>
              <a:t>"Kangourou", "FuturEnergia" etcetera</a:t>
            </a:r>
            <a:r>
              <a:rPr lang="vi-VN" dirty="0" smtClean="0">
                <a:solidFill>
                  <a:schemeClr val="bg1"/>
                </a:solidFill>
              </a:rPr>
              <a:t>.</a:t>
            </a:r>
            <a:endParaRPr lang="ro-RO" dirty="0" smtClean="0">
              <a:solidFill>
                <a:schemeClr val="bg1"/>
              </a:solidFill>
            </a:endParaRPr>
          </a:p>
          <a:p>
            <a:pPr>
              <a:lnSpc>
                <a:spcPct val="150000"/>
              </a:lnSpc>
            </a:pPr>
            <a:r>
              <a:rPr lang="vi-VN" dirty="0" smtClean="0">
                <a:solidFill>
                  <a:schemeClr val="bg1"/>
                </a:solidFill>
              </a:rPr>
              <a:t>Până acum am avut două proiecte Comenius: </a:t>
            </a:r>
            <a:r>
              <a:rPr lang="en-US" dirty="0" smtClean="0">
                <a:solidFill>
                  <a:schemeClr val="bg1"/>
                </a:solidFill>
              </a:rPr>
              <a:t>“Eco-friendly Planet… This is our Home, Keep it Clean!” and  “</a:t>
            </a:r>
            <a:r>
              <a:rPr lang="en-US" dirty="0" err="1" smtClean="0">
                <a:solidFill>
                  <a:schemeClr val="bg1"/>
                </a:solidFill>
              </a:rPr>
              <a:t>Maths</a:t>
            </a:r>
            <a:r>
              <a:rPr lang="en-US" dirty="0" smtClean="0">
                <a:solidFill>
                  <a:schemeClr val="bg1"/>
                </a:solidFill>
              </a:rPr>
              <a:t> and Science for better understanding the world we live in.”</a:t>
            </a:r>
            <a:endParaRPr lang="ro-RO" dirty="0" smtClean="0">
              <a:solidFill>
                <a:schemeClr val="bg1"/>
              </a:solidFill>
            </a:endParaRP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04864"/>
            <a:ext cx="1853952" cy="1200329"/>
          </a:xfrm>
          <a:prstGeom prst="rect">
            <a:avLst/>
          </a:prstGeom>
        </p:spPr>
        <p:txBody>
          <a:bodyPr wrap="square">
            <a:spAutoFit/>
          </a:bodyPr>
          <a:lstStyle/>
          <a:p>
            <a:r>
              <a:rPr lang="ro-RO" b="1" dirty="0" smtClean="0">
                <a:solidFill>
                  <a:srgbClr val="800000"/>
                </a:solidFill>
                <a:hlinkClick r:id="rId2"/>
              </a:rPr>
              <a:t>WICO campus Mater Dei, Overpelt (Belgium)</a:t>
            </a:r>
            <a:endParaRPr lang="en-US" dirty="0"/>
          </a:p>
        </p:txBody>
      </p:sp>
      <p:pic>
        <p:nvPicPr>
          <p:cNvPr id="4100" name="Picture 4" descr="http://ssof.si/erasmusplus/images/phocagallery/Belgium/thumbs/phoca_thumb_l_3bl.jpg"/>
          <p:cNvPicPr>
            <a:picLocks noChangeAspect="1" noChangeArrowheads="1"/>
          </p:cNvPicPr>
          <p:nvPr/>
        </p:nvPicPr>
        <p:blipFill>
          <a:blip r:embed="rId3" cstate="print"/>
          <a:srcRect/>
          <a:stretch>
            <a:fillRect/>
          </a:stretch>
        </p:blipFill>
        <p:spPr bwMode="auto">
          <a:xfrm>
            <a:off x="179512" y="1052736"/>
            <a:ext cx="1589247" cy="1057842"/>
          </a:xfrm>
          <a:prstGeom prst="rect">
            <a:avLst/>
          </a:prstGeom>
          <a:noFill/>
        </p:spPr>
      </p:pic>
      <p:pic>
        <p:nvPicPr>
          <p:cNvPr id="4102" name="Picture 6" descr="http://ssof.si/erasmusplus/images/phocagallery/Belgium/thumbs/phoca_thumb_l_b1.jpg"/>
          <p:cNvPicPr>
            <a:picLocks noChangeAspect="1" noChangeArrowheads="1"/>
          </p:cNvPicPr>
          <p:nvPr/>
        </p:nvPicPr>
        <p:blipFill>
          <a:blip r:embed="rId4" cstate="print"/>
          <a:srcRect/>
          <a:stretch>
            <a:fillRect/>
          </a:stretch>
        </p:blipFill>
        <p:spPr bwMode="auto">
          <a:xfrm>
            <a:off x="107504" y="3861048"/>
            <a:ext cx="1632181" cy="1224136"/>
          </a:xfrm>
          <a:prstGeom prst="rect">
            <a:avLst/>
          </a:prstGeom>
          <a:noFill/>
        </p:spPr>
      </p:pic>
      <p:sp>
        <p:nvSpPr>
          <p:cNvPr id="6" name="Rectangle 5"/>
          <p:cNvSpPr/>
          <p:nvPr/>
        </p:nvSpPr>
        <p:spPr>
          <a:xfrm>
            <a:off x="1907704" y="764704"/>
            <a:ext cx="7092280" cy="5355312"/>
          </a:xfrm>
          <a:prstGeom prst="rect">
            <a:avLst/>
          </a:prstGeom>
        </p:spPr>
        <p:txBody>
          <a:bodyPr wrap="square">
            <a:spAutoFit/>
          </a:bodyPr>
          <a:lstStyle/>
          <a:p>
            <a:r>
              <a:rPr lang="vi-VN" dirty="0" smtClean="0"/>
              <a:t>În fiecare an școlar, 145 de membri ai personalului </a:t>
            </a:r>
            <a:r>
              <a:rPr lang="vi-VN" dirty="0" smtClean="0"/>
              <a:t>ure</a:t>
            </a:r>
            <a:r>
              <a:rPr lang="ro-RO" dirty="0" smtClean="0"/>
              <a:t>a</a:t>
            </a:r>
            <a:r>
              <a:rPr lang="vi-VN" dirty="0" smtClean="0"/>
              <a:t>z</a:t>
            </a:r>
            <a:r>
              <a:rPr lang="ro-RO" dirty="0" smtClean="0"/>
              <a:t>ă</a:t>
            </a:r>
            <a:r>
              <a:rPr lang="vi-VN" dirty="0" smtClean="0"/>
              <a:t> </a:t>
            </a:r>
            <a:r>
              <a:rPr lang="vi-VN" dirty="0" smtClean="0"/>
              <a:t>bun </a:t>
            </a:r>
            <a:r>
              <a:rPr lang="vi-VN" dirty="0" smtClean="0"/>
              <a:t>venit</a:t>
            </a:r>
            <a:r>
              <a:rPr lang="ro-RO" dirty="0" smtClean="0"/>
              <a:t> celor</a:t>
            </a:r>
            <a:r>
              <a:rPr lang="vi-VN" dirty="0" smtClean="0"/>
              <a:t> </a:t>
            </a:r>
            <a:r>
              <a:rPr lang="vi-VN" dirty="0" smtClean="0"/>
              <a:t>950-1000 elevi </a:t>
            </a:r>
            <a:r>
              <a:rPr lang="ro-RO" dirty="0" smtClean="0"/>
              <a:t>ai </a:t>
            </a:r>
            <a:r>
              <a:rPr lang="vi-VN" dirty="0" smtClean="0"/>
              <a:t>șco</a:t>
            </a:r>
            <a:r>
              <a:rPr lang="ro-RO" dirty="0" smtClean="0"/>
              <a:t>lii, </a:t>
            </a:r>
            <a:r>
              <a:rPr lang="vi-VN" dirty="0" smtClean="0"/>
              <a:t>Wico </a:t>
            </a:r>
            <a:r>
              <a:rPr lang="vi-VN" dirty="0" smtClean="0"/>
              <a:t>campusul Mater Dei. Majoritatea elevilor au 12 ani, atunci când începe școala. Ei </a:t>
            </a:r>
            <a:r>
              <a:rPr lang="ro-RO" dirty="0" smtClean="0"/>
              <a:t>merg</a:t>
            </a:r>
            <a:r>
              <a:rPr lang="vi-VN" dirty="0" smtClean="0"/>
              <a:t> </a:t>
            </a:r>
            <a:r>
              <a:rPr lang="vi-VN" dirty="0" smtClean="0"/>
              <a:t>la școală secundară </a:t>
            </a:r>
            <a:r>
              <a:rPr lang="ro-RO" dirty="0" smtClean="0"/>
              <a:t>până </a:t>
            </a:r>
            <a:r>
              <a:rPr lang="vi-VN" dirty="0" smtClean="0"/>
              <a:t>la </a:t>
            </a:r>
            <a:r>
              <a:rPr lang="vi-VN" dirty="0" smtClean="0"/>
              <a:t>vârsta de 18 ani.</a:t>
            </a:r>
          </a:p>
          <a:p>
            <a:r>
              <a:rPr lang="vi-VN" dirty="0" smtClean="0"/>
              <a:t>Tinerii care iubesc </a:t>
            </a:r>
            <a:r>
              <a:rPr lang="vi-VN" dirty="0" smtClean="0"/>
              <a:t>limbi</a:t>
            </a:r>
            <a:r>
              <a:rPr lang="ro-RO" dirty="0" smtClean="0"/>
              <a:t>le străine</a:t>
            </a:r>
            <a:r>
              <a:rPr lang="vi-VN" dirty="0" smtClean="0"/>
              <a:t>, care </a:t>
            </a:r>
            <a:r>
              <a:rPr lang="vi-VN" dirty="0" smtClean="0"/>
              <a:t>au un talent adevărat pentru științe sau matematică, elevi </a:t>
            </a:r>
            <a:r>
              <a:rPr lang="ro-RO" dirty="0" smtClean="0"/>
              <a:t>cu abilităţi </a:t>
            </a:r>
            <a:r>
              <a:rPr lang="vi-VN" dirty="0" smtClean="0"/>
              <a:t>artistice</a:t>
            </a:r>
            <a:r>
              <a:rPr lang="vi-VN" dirty="0" smtClean="0"/>
              <a:t>, elevii cu mari abilități sociale și de asemenea, cei care au </a:t>
            </a:r>
            <a:r>
              <a:rPr lang="vi-VN" dirty="0" smtClean="0"/>
              <a:t>abilități </a:t>
            </a:r>
            <a:r>
              <a:rPr lang="vi-VN" dirty="0" smtClean="0"/>
              <a:t>practice ... ei pot gasi </a:t>
            </a:r>
            <a:r>
              <a:rPr lang="vi-VN" dirty="0" smtClean="0"/>
              <a:t>o </a:t>
            </a:r>
            <a:r>
              <a:rPr lang="vi-VN" dirty="0" smtClean="0"/>
              <a:t>educație adecvată la Mater Dei.</a:t>
            </a:r>
          </a:p>
          <a:p>
            <a:r>
              <a:rPr lang="vi-VN" dirty="0" smtClean="0"/>
              <a:t>Proiectul </a:t>
            </a:r>
            <a:r>
              <a:rPr lang="vi-VN" dirty="0" smtClean="0"/>
              <a:t>pedagogic </a:t>
            </a:r>
            <a:r>
              <a:rPr lang="vi-VN" dirty="0" smtClean="0"/>
              <a:t>se bazează pe o încredere mare în </a:t>
            </a:r>
            <a:r>
              <a:rPr lang="vi-VN" dirty="0" smtClean="0"/>
              <a:t>oameni</a:t>
            </a:r>
            <a:r>
              <a:rPr lang="ro-RO" dirty="0" smtClean="0"/>
              <a:t>, </a:t>
            </a:r>
            <a:r>
              <a:rPr lang="vi-VN" dirty="0" smtClean="0"/>
              <a:t>cre</a:t>
            </a:r>
            <a:r>
              <a:rPr lang="ro-RO" dirty="0" smtClean="0"/>
              <a:t>zând că</a:t>
            </a:r>
            <a:r>
              <a:rPr lang="vi-VN" dirty="0" smtClean="0"/>
              <a:t> </a:t>
            </a:r>
            <a:r>
              <a:rPr lang="vi-VN" dirty="0" smtClean="0"/>
              <a:t>este nevoie de un climat școlar vesel, pozitiv și cald </a:t>
            </a:r>
            <a:r>
              <a:rPr lang="ro-RO" dirty="0" smtClean="0"/>
              <a:t>pentru a</a:t>
            </a:r>
            <a:r>
              <a:rPr lang="vi-VN" dirty="0" smtClean="0"/>
              <a:t> înv</a:t>
            </a:r>
            <a:r>
              <a:rPr lang="ro-RO" dirty="0" smtClean="0"/>
              <a:t>ăţa</a:t>
            </a:r>
            <a:r>
              <a:rPr lang="vi-VN" dirty="0" smtClean="0"/>
              <a:t> </a:t>
            </a:r>
            <a:r>
              <a:rPr lang="vi-VN" dirty="0" smtClean="0"/>
              <a:t>și </a:t>
            </a:r>
            <a:r>
              <a:rPr lang="ro-RO" dirty="0" smtClean="0"/>
              <a:t>a</a:t>
            </a:r>
            <a:r>
              <a:rPr lang="vi-VN" dirty="0" smtClean="0"/>
              <a:t> cre</a:t>
            </a:r>
            <a:r>
              <a:rPr lang="ro-RO" dirty="0" smtClean="0"/>
              <a:t>şte</a:t>
            </a:r>
            <a:r>
              <a:rPr lang="vi-VN" dirty="0" smtClean="0"/>
              <a:t> </a:t>
            </a:r>
            <a:r>
              <a:rPr lang="vi-VN" dirty="0" smtClean="0"/>
              <a:t>cu plăcere.</a:t>
            </a:r>
          </a:p>
          <a:p>
            <a:r>
              <a:rPr lang="ro-RO" dirty="0" smtClean="0"/>
              <a:t>Şcoala este</a:t>
            </a:r>
            <a:r>
              <a:rPr lang="vi-VN" dirty="0" smtClean="0"/>
              <a:t> ambițio</a:t>
            </a:r>
            <a:r>
              <a:rPr lang="ro-RO" dirty="0" smtClean="0"/>
              <a:t>a</a:t>
            </a:r>
            <a:r>
              <a:rPr lang="vi-VN" dirty="0" smtClean="0"/>
              <a:t>s</a:t>
            </a:r>
            <a:r>
              <a:rPr lang="ro-RO" dirty="0" smtClean="0"/>
              <a:t>ă</a:t>
            </a:r>
            <a:r>
              <a:rPr lang="vi-VN" dirty="0" smtClean="0"/>
              <a:t> </a:t>
            </a:r>
            <a:r>
              <a:rPr lang="vi-VN" dirty="0" smtClean="0"/>
              <a:t>și </a:t>
            </a:r>
            <a:r>
              <a:rPr lang="ro-RO" dirty="0" smtClean="0"/>
              <a:t>oferă o educaţie </a:t>
            </a:r>
            <a:r>
              <a:rPr lang="vi-VN" dirty="0" smtClean="0"/>
              <a:t>de </a:t>
            </a:r>
            <a:r>
              <a:rPr lang="vi-VN" dirty="0" smtClean="0"/>
              <a:t>primă clasă, astfel încât elevii </a:t>
            </a:r>
            <a:r>
              <a:rPr lang="ro-RO" dirty="0" smtClean="0"/>
              <a:t>să fie </a:t>
            </a:r>
            <a:r>
              <a:rPr lang="vi-VN" dirty="0" smtClean="0"/>
              <a:t>bine </a:t>
            </a:r>
            <a:r>
              <a:rPr lang="vi-VN" dirty="0" smtClean="0"/>
              <a:t>pregătiți pentru viitorul lor. </a:t>
            </a:r>
            <a:r>
              <a:rPr lang="vi-VN" dirty="0" smtClean="0"/>
              <a:t>Speră </a:t>
            </a:r>
            <a:r>
              <a:rPr lang="vi-VN" dirty="0" smtClean="0"/>
              <a:t>că fiecare elev a devenit o persoană solitară, </a:t>
            </a:r>
            <a:r>
              <a:rPr lang="vi-VN" dirty="0" smtClean="0"/>
              <a:t>creativ</a:t>
            </a:r>
            <a:r>
              <a:rPr lang="ro-RO" dirty="0" smtClean="0"/>
              <a:t>ă</a:t>
            </a:r>
            <a:r>
              <a:rPr lang="vi-VN" dirty="0" smtClean="0"/>
              <a:t> </a:t>
            </a:r>
            <a:r>
              <a:rPr lang="vi-VN" dirty="0" smtClean="0"/>
              <a:t>și </a:t>
            </a:r>
            <a:r>
              <a:rPr lang="vi-VN" dirty="0" smtClean="0"/>
              <a:t>flexibil</a:t>
            </a:r>
            <a:r>
              <a:rPr lang="ro-RO" dirty="0" smtClean="0"/>
              <a:t>ă,</a:t>
            </a:r>
            <a:r>
              <a:rPr lang="vi-VN" dirty="0" smtClean="0"/>
              <a:t> </a:t>
            </a:r>
            <a:r>
              <a:rPr lang="vi-VN" dirty="0" smtClean="0"/>
              <a:t>care poate organiza studii și viața lui sau a ei, atunci când el sau ea </a:t>
            </a:r>
            <a:r>
              <a:rPr lang="ro-RO" dirty="0" smtClean="0"/>
              <a:t>va</a:t>
            </a:r>
            <a:r>
              <a:rPr lang="vi-VN" dirty="0" smtClean="0"/>
              <a:t> </a:t>
            </a:r>
            <a:r>
              <a:rPr lang="vi-VN" dirty="0" smtClean="0"/>
              <a:t>termina la Mater Dei.</a:t>
            </a:r>
          </a:p>
          <a:p>
            <a:r>
              <a:rPr lang="vi-VN" dirty="0" smtClean="0"/>
              <a:t>Școala </a:t>
            </a:r>
            <a:r>
              <a:rPr lang="vi-VN" dirty="0" smtClean="0"/>
              <a:t>este </a:t>
            </a:r>
            <a:r>
              <a:rPr lang="vi-VN" dirty="0" smtClean="0"/>
              <a:t>o școală secundară </a:t>
            </a:r>
            <a:r>
              <a:rPr lang="vi-VN" dirty="0" smtClean="0"/>
              <a:t>modern</a:t>
            </a:r>
            <a:r>
              <a:rPr lang="ro-RO" dirty="0" smtClean="0"/>
              <a:t>ă</a:t>
            </a:r>
            <a:r>
              <a:rPr lang="vi-VN" dirty="0" smtClean="0"/>
              <a:t>, </a:t>
            </a:r>
            <a:r>
              <a:rPr lang="vi-VN" dirty="0" smtClean="0"/>
              <a:t>cu o tradiție de peste 100 de ani, </a:t>
            </a:r>
            <a:r>
              <a:rPr lang="vi-VN" dirty="0" smtClean="0"/>
              <a:t>toată </a:t>
            </a:r>
            <a:r>
              <a:rPr lang="vi-VN" dirty="0" smtClean="0"/>
              <a:t>lumea este binevenită, se simte ca acasă și contribuie la o învățare </a:t>
            </a:r>
            <a:r>
              <a:rPr lang="vi-VN" dirty="0" smtClean="0"/>
              <a:t>frumo</a:t>
            </a:r>
            <a:r>
              <a:rPr lang="ro-RO" dirty="0" smtClean="0"/>
              <a:t>a</a:t>
            </a:r>
            <a:r>
              <a:rPr lang="vi-VN" dirty="0" smtClean="0"/>
              <a:t>s</a:t>
            </a:r>
            <a:r>
              <a:rPr lang="ro-RO" dirty="0" smtClean="0"/>
              <a:t>ă</a:t>
            </a:r>
            <a:r>
              <a:rPr lang="vi-VN" dirty="0" smtClean="0"/>
              <a: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36912"/>
            <a:ext cx="1925960" cy="1477328"/>
          </a:xfrm>
          <a:prstGeom prst="rect">
            <a:avLst/>
          </a:prstGeom>
        </p:spPr>
        <p:txBody>
          <a:bodyPr wrap="square">
            <a:spAutoFit/>
          </a:bodyPr>
          <a:lstStyle/>
          <a:p>
            <a:r>
              <a:rPr lang="ro-RO" b="1" dirty="0" smtClean="0">
                <a:solidFill>
                  <a:srgbClr val="800000"/>
                </a:solidFill>
                <a:hlinkClick r:id="rId2"/>
              </a:rPr>
              <a:t>Figen Sakallioglu High School, SAKARYA (Turkey)</a:t>
            </a:r>
            <a:endParaRPr lang="en-US" dirty="0"/>
          </a:p>
        </p:txBody>
      </p:sp>
      <p:pic>
        <p:nvPicPr>
          <p:cNvPr id="3074" name="Picture 2" descr="http://ssof.si/erasmusplus/images/phocagallery/turkey/thumbs/phoca_thumb_l_1tr.jpg"/>
          <p:cNvPicPr>
            <a:picLocks noChangeAspect="1" noChangeArrowheads="1"/>
          </p:cNvPicPr>
          <p:nvPr/>
        </p:nvPicPr>
        <p:blipFill>
          <a:blip r:embed="rId3" cstate="print"/>
          <a:srcRect/>
          <a:stretch>
            <a:fillRect/>
          </a:stretch>
        </p:blipFill>
        <p:spPr bwMode="auto">
          <a:xfrm>
            <a:off x="107504" y="1340768"/>
            <a:ext cx="1669012" cy="1131798"/>
          </a:xfrm>
          <a:prstGeom prst="rect">
            <a:avLst/>
          </a:prstGeom>
          <a:noFill/>
        </p:spPr>
      </p:pic>
      <p:pic>
        <p:nvPicPr>
          <p:cNvPr id="7" name="Picture 4" descr="http://ssof.si/erasmusplus/images/phocagallery/turkey/thumbs/phoca_thumb_l_3tr.jpg"/>
          <p:cNvPicPr>
            <a:picLocks noChangeAspect="1" noChangeArrowheads="1"/>
          </p:cNvPicPr>
          <p:nvPr/>
        </p:nvPicPr>
        <p:blipFill>
          <a:blip r:embed="rId4" cstate="print"/>
          <a:srcRect/>
          <a:stretch>
            <a:fillRect/>
          </a:stretch>
        </p:blipFill>
        <p:spPr bwMode="auto">
          <a:xfrm>
            <a:off x="107504" y="4437112"/>
            <a:ext cx="1584176" cy="1188132"/>
          </a:xfrm>
          <a:prstGeom prst="rect">
            <a:avLst/>
          </a:prstGeom>
          <a:noFill/>
        </p:spPr>
      </p:pic>
      <p:sp>
        <p:nvSpPr>
          <p:cNvPr id="8" name="Rectangle 7"/>
          <p:cNvSpPr/>
          <p:nvPr/>
        </p:nvSpPr>
        <p:spPr>
          <a:xfrm>
            <a:off x="1979712" y="1052736"/>
            <a:ext cx="6822504" cy="5027017"/>
          </a:xfrm>
          <a:prstGeom prst="rect">
            <a:avLst/>
          </a:prstGeom>
        </p:spPr>
        <p:txBody>
          <a:bodyPr wrap="square">
            <a:spAutoFit/>
          </a:bodyPr>
          <a:lstStyle/>
          <a:p>
            <a:pPr>
              <a:lnSpc>
                <a:spcPct val="150000"/>
              </a:lnSpc>
            </a:pPr>
            <a:r>
              <a:rPr lang="vi-VN" dirty="0" smtClean="0">
                <a:solidFill>
                  <a:schemeClr val="bg1"/>
                </a:solidFill>
              </a:rPr>
              <a:t>Figen Sakallıoğlu Anadolu Lisesi este o școală de stat care oferă învățământ secundar general. </a:t>
            </a:r>
            <a:r>
              <a:rPr lang="ro-RO" dirty="0" smtClean="0">
                <a:solidFill>
                  <a:schemeClr val="bg1"/>
                </a:solidFill>
              </a:rPr>
              <a:t>A fost înfiinţat </a:t>
            </a:r>
            <a:r>
              <a:rPr lang="vi-VN" dirty="0" smtClean="0">
                <a:solidFill>
                  <a:schemeClr val="bg1"/>
                </a:solidFill>
              </a:rPr>
              <a:t>în </a:t>
            </a:r>
            <a:r>
              <a:rPr lang="vi-VN" dirty="0" smtClean="0">
                <a:solidFill>
                  <a:schemeClr val="bg1"/>
                </a:solidFill>
              </a:rPr>
              <a:t>1994. </a:t>
            </a:r>
            <a:r>
              <a:rPr lang="ro-RO" dirty="0" smtClean="0">
                <a:solidFill>
                  <a:schemeClr val="bg1"/>
                </a:solidFill>
              </a:rPr>
              <a:t>Cei </a:t>
            </a:r>
            <a:r>
              <a:rPr lang="vi-VN" dirty="0" smtClean="0">
                <a:solidFill>
                  <a:schemeClr val="bg1"/>
                </a:solidFill>
              </a:rPr>
              <a:t>550 </a:t>
            </a:r>
            <a:r>
              <a:rPr lang="vi-VN" dirty="0" smtClean="0">
                <a:solidFill>
                  <a:schemeClr val="bg1"/>
                </a:solidFill>
              </a:rPr>
              <a:t>de elevi </a:t>
            </a:r>
            <a:r>
              <a:rPr lang="vi-VN" dirty="0" smtClean="0">
                <a:solidFill>
                  <a:schemeClr val="bg1"/>
                </a:solidFill>
              </a:rPr>
              <a:t>sunt accepta</a:t>
            </a:r>
            <a:r>
              <a:rPr lang="ro-RO" dirty="0" smtClean="0">
                <a:solidFill>
                  <a:schemeClr val="bg1"/>
                </a:solidFill>
              </a:rPr>
              <a:t>ţi</a:t>
            </a:r>
            <a:r>
              <a:rPr lang="vi-VN" dirty="0" smtClean="0">
                <a:solidFill>
                  <a:schemeClr val="bg1"/>
                </a:solidFill>
              </a:rPr>
              <a:t> </a:t>
            </a:r>
            <a:r>
              <a:rPr lang="ro-RO" dirty="0" smtClean="0">
                <a:solidFill>
                  <a:schemeClr val="bg1"/>
                </a:solidFill>
              </a:rPr>
              <a:t>în</a:t>
            </a:r>
            <a:r>
              <a:rPr lang="vi-VN" dirty="0" smtClean="0">
                <a:solidFill>
                  <a:schemeClr val="bg1"/>
                </a:solidFill>
              </a:rPr>
              <a:t> </a:t>
            </a:r>
            <a:r>
              <a:rPr lang="vi-VN" dirty="0" smtClean="0">
                <a:solidFill>
                  <a:schemeClr val="bg1"/>
                </a:solidFill>
              </a:rPr>
              <a:t>școală după ce </a:t>
            </a:r>
            <a:r>
              <a:rPr lang="ro-RO" dirty="0" smtClean="0">
                <a:solidFill>
                  <a:schemeClr val="bg1"/>
                </a:solidFill>
              </a:rPr>
              <a:t>promovează</a:t>
            </a:r>
            <a:r>
              <a:rPr lang="vi-VN" dirty="0" smtClean="0">
                <a:solidFill>
                  <a:schemeClr val="bg1"/>
                </a:solidFill>
              </a:rPr>
              <a:t> </a:t>
            </a:r>
            <a:r>
              <a:rPr lang="vi-VN" dirty="0" smtClean="0">
                <a:solidFill>
                  <a:schemeClr val="bg1"/>
                </a:solidFill>
              </a:rPr>
              <a:t>un examen.</a:t>
            </a:r>
          </a:p>
          <a:p>
            <a:pPr>
              <a:lnSpc>
                <a:spcPct val="150000"/>
              </a:lnSpc>
            </a:pPr>
            <a:r>
              <a:rPr lang="vi-VN" dirty="0" smtClean="0">
                <a:solidFill>
                  <a:schemeClr val="bg1"/>
                </a:solidFill>
              </a:rPr>
              <a:t>În </a:t>
            </a:r>
            <a:r>
              <a:rPr lang="vi-VN" dirty="0" smtClean="0">
                <a:solidFill>
                  <a:schemeClr val="bg1"/>
                </a:solidFill>
              </a:rPr>
              <a:t>programele noastre sunt clasele de știință. </a:t>
            </a:r>
            <a:r>
              <a:rPr lang="ro-RO" dirty="0" smtClean="0">
                <a:solidFill>
                  <a:schemeClr val="bg1"/>
                </a:solidFill>
              </a:rPr>
              <a:t>Elev</a:t>
            </a:r>
            <a:r>
              <a:rPr lang="vi-VN" dirty="0" smtClean="0">
                <a:solidFill>
                  <a:schemeClr val="bg1"/>
                </a:solidFill>
              </a:rPr>
              <a:t>ii </a:t>
            </a:r>
            <a:r>
              <a:rPr lang="vi-VN" dirty="0" smtClean="0">
                <a:solidFill>
                  <a:schemeClr val="bg1"/>
                </a:solidFill>
              </a:rPr>
              <a:t>învață Biologie, matematică, chimie, fizică. Ei au, de asemenea, Artă, engleză, literatură, </a:t>
            </a:r>
            <a:r>
              <a:rPr lang="vi-VN" dirty="0" smtClean="0">
                <a:solidFill>
                  <a:schemeClr val="bg1"/>
                </a:solidFill>
              </a:rPr>
              <a:t>filozofie.</a:t>
            </a:r>
            <a:endParaRPr lang="vi-VN" dirty="0" smtClean="0">
              <a:solidFill>
                <a:schemeClr val="bg1"/>
              </a:solidFill>
            </a:endParaRPr>
          </a:p>
          <a:p>
            <a:pPr>
              <a:lnSpc>
                <a:spcPct val="150000"/>
              </a:lnSpc>
            </a:pPr>
            <a:r>
              <a:rPr lang="vi-VN" dirty="0" smtClean="0">
                <a:solidFill>
                  <a:schemeClr val="bg1"/>
                </a:solidFill>
              </a:rPr>
              <a:t>Politica </a:t>
            </a:r>
            <a:r>
              <a:rPr lang="ro-RO" dirty="0" smtClean="0">
                <a:solidFill>
                  <a:schemeClr val="bg1"/>
                </a:solidFill>
              </a:rPr>
              <a:t>şcolii</a:t>
            </a:r>
            <a:r>
              <a:rPr lang="vi-VN" dirty="0" smtClean="0">
                <a:solidFill>
                  <a:schemeClr val="bg1"/>
                </a:solidFill>
              </a:rPr>
              <a:t> </a:t>
            </a:r>
            <a:r>
              <a:rPr lang="vi-VN" dirty="0" smtClean="0">
                <a:solidFill>
                  <a:schemeClr val="bg1"/>
                </a:solidFill>
              </a:rPr>
              <a:t>nu este doar de a pregăti </a:t>
            </a:r>
            <a:r>
              <a:rPr lang="ro-RO" dirty="0" smtClean="0">
                <a:solidFill>
                  <a:schemeClr val="bg1"/>
                </a:solidFill>
              </a:rPr>
              <a:t>elev</a:t>
            </a:r>
            <a:r>
              <a:rPr lang="vi-VN" dirty="0" smtClean="0">
                <a:solidFill>
                  <a:schemeClr val="bg1"/>
                </a:solidFill>
              </a:rPr>
              <a:t>ii </a:t>
            </a:r>
            <a:r>
              <a:rPr lang="vi-VN" dirty="0" smtClean="0">
                <a:solidFill>
                  <a:schemeClr val="bg1"/>
                </a:solidFill>
              </a:rPr>
              <a:t>pentru examenele de facultate, dar și </a:t>
            </a:r>
            <a:r>
              <a:rPr lang="ro-RO" dirty="0" smtClean="0">
                <a:solidFill>
                  <a:schemeClr val="bg1"/>
                </a:solidFill>
              </a:rPr>
              <a:t>să îi</a:t>
            </a:r>
            <a:r>
              <a:rPr lang="vi-VN" dirty="0" smtClean="0">
                <a:solidFill>
                  <a:schemeClr val="bg1"/>
                </a:solidFill>
              </a:rPr>
              <a:t> ajut</a:t>
            </a:r>
            <a:r>
              <a:rPr lang="ro-RO" dirty="0" smtClean="0">
                <a:solidFill>
                  <a:schemeClr val="bg1"/>
                </a:solidFill>
              </a:rPr>
              <a:t>e</a:t>
            </a:r>
            <a:r>
              <a:rPr lang="vi-VN" dirty="0" smtClean="0">
                <a:solidFill>
                  <a:schemeClr val="bg1"/>
                </a:solidFill>
              </a:rPr>
              <a:t> </a:t>
            </a:r>
            <a:r>
              <a:rPr lang="vi-VN" dirty="0" smtClean="0">
                <a:solidFill>
                  <a:schemeClr val="bg1"/>
                </a:solidFill>
              </a:rPr>
              <a:t>să </a:t>
            </a:r>
            <a:r>
              <a:rPr lang="ro-RO" dirty="0" smtClean="0">
                <a:solidFill>
                  <a:schemeClr val="bg1"/>
                </a:solidFill>
              </a:rPr>
              <a:t>îşi </a:t>
            </a:r>
            <a:r>
              <a:rPr lang="vi-VN" dirty="0" smtClean="0">
                <a:solidFill>
                  <a:schemeClr val="bg1"/>
                </a:solidFill>
              </a:rPr>
              <a:t>îmbunătățească </a:t>
            </a:r>
            <a:r>
              <a:rPr lang="vi-VN" dirty="0" smtClean="0">
                <a:solidFill>
                  <a:schemeClr val="bg1"/>
                </a:solidFill>
              </a:rPr>
              <a:t>abilitățile artistice, culturale și sociale. </a:t>
            </a:r>
            <a:endParaRPr lang="ro-RO" dirty="0" smtClean="0">
              <a:solidFill>
                <a:schemeClr val="bg1"/>
              </a:solidFill>
            </a:endParaRPr>
          </a:p>
          <a:p>
            <a:pPr>
              <a:lnSpc>
                <a:spcPct val="150000"/>
              </a:lnSpc>
            </a:pPr>
            <a:r>
              <a:rPr lang="vi-VN" dirty="0" smtClean="0">
                <a:solidFill>
                  <a:schemeClr val="bg1"/>
                </a:solidFill>
              </a:rPr>
              <a:t>Școala este</a:t>
            </a:r>
            <a:r>
              <a:rPr lang="vi-VN" dirty="0" smtClean="0">
                <a:solidFill>
                  <a:schemeClr val="bg1"/>
                </a:solidFill>
              </a:rPr>
              <a:t>, de asemenea, interesat </a:t>
            </a:r>
            <a:r>
              <a:rPr lang="ro-RO" dirty="0" smtClean="0">
                <a:solidFill>
                  <a:schemeClr val="bg1"/>
                </a:solidFill>
              </a:rPr>
              <a:t>de</a:t>
            </a:r>
            <a:r>
              <a:rPr lang="vi-VN" dirty="0" smtClean="0">
                <a:solidFill>
                  <a:schemeClr val="bg1"/>
                </a:solidFill>
              </a:rPr>
              <a:t> </a:t>
            </a:r>
            <a:r>
              <a:rPr lang="vi-VN" dirty="0" smtClean="0">
                <a:solidFill>
                  <a:schemeClr val="bg1"/>
                </a:solidFill>
              </a:rPr>
              <a:t>tot felul de proiecte, concursuri și activități sportive. </a:t>
            </a:r>
            <a:r>
              <a:rPr lang="vi-VN" dirty="0" smtClean="0">
                <a:solidFill>
                  <a:schemeClr val="bg1"/>
                </a:solidFill>
              </a:rPr>
              <a:t>A</a:t>
            </a:r>
            <a:r>
              <a:rPr lang="ro-RO" dirty="0" smtClean="0">
                <a:solidFill>
                  <a:schemeClr val="bg1"/>
                </a:solidFill>
              </a:rPr>
              <a:t>u</a:t>
            </a:r>
            <a:r>
              <a:rPr lang="vi-VN" dirty="0" smtClean="0">
                <a:solidFill>
                  <a:schemeClr val="bg1"/>
                </a:solidFill>
              </a:rPr>
              <a:t> part</a:t>
            </a:r>
            <a:r>
              <a:rPr lang="ro-RO" dirty="0" smtClean="0">
                <a:solidFill>
                  <a:schemeClr val="bg1"/>
                </a:solidFill>
              </a:rPr>
              <a:t>icipat</a:t>
            </a:r>
            <a:r>
              <a:rPr lang="vi-VN" dirty="0" smtClean="0">
                <a:solidFill>
                  <a:schemeClr val="bg1"/>
                </a:solidFill>
              </a:rPr>
              <a:t> </a:t>
            </a:r>
            <a:r>
              <a:rPr lang="vi-VN" dirty="0" smtClean="0">
                <a:solidFill>
                  <a:schemeClr val="bg1"/>
                </a:solidFill>
              </a:rPr>
              <a:t>la </a:t>
            </a:r>
            <a:r>
              <a:rPr lang="vi-VN" dirty="0" smtClean="0">
                <a:solidFill>
                  <a:schemeClr val="bg1"/>
                </a:solidFill>
              </a:rPr>
              <a:t>un</a:t>
            </a:r>
            <a:r>
              <a:rPr lang="ro-RO" dirty="0" smtClean="0">
                <a:solidFill>
                  <a:schemeClr val="bg1"/>
                </a:solidFill>
              </a:rPr>
              <a:t> proiect</a:t>
            </a:r>
            <a:r>
              <a:rPr lang="vi-VN" dirty="0" smtClean="0">
                <a:solidFill>
                  <a:schemeClr val="bg1"/>
                </a:solidFill>
              </a:rPr>
              <a:t> Comenius</a:t>
            </a:r>
            <a:r>
              <a:rPr lang="ro-RO" dirty="0" smtClean="0">
                <a:solidFill>
                  <a:schemeClr val="bg1"/>
                </a:solidFill>
              </a:rPr>
              <a:t> </a:t>
            </a:r>
            <a:r>
              <a:rPr lang="vi-VN" dirty="0" smtClean="0">
                <a:solidFill>
                  <a:schemeClr val="bg1"/>
                </a:solidFill>
              </a:rPr>
              <a:t>numit</a:t>
            </a:r>
            <a:r>
              <a:rPr lang="vi-VN" dirty="0" smtClean="0">
                <a:solidFill>
                  <a:schemeClr val="bg1"/>
                </a:solidFill>
              </a:rPr>
              <a:t> </a:t>
            </a:r>
            <a:r>
              <a:rPr lang="vi-VN" dirty="0" smtClean="0">
                <a:solidFill>
                  <a:schemeClr val="bg1"/>
                </a:solidFill>
              </a:rPr>
              <a:t>Art </a:t>
            </a:r>
            <a:r>
              <a:rPr lang="vi-VN" dirty="0" smtClean="0">
                <a:solidFill>
                  <a:schemeClr val="bg1"/>
                </a:solidFill>
              </a:rPr>
              <a:t>Conect</a:t>
            </a:r>
            <a:r>
              <a:rPr lang="ro-RO" dirty="0" smtClean="0">
                <a:solidFill>
                  <a:schemeClr val="bg1"/>
                </a:solidFill>
              </a:rPr>
              <a:t>ing us, </a:t>
            </a:r>
            <a:r>
              <a:rPr lang="vi-VN" dirty="0" smtClean="0">
                <a:solidFill>
                  <a:schemeClr val="bg1"/>
                </a:solidFill>
              </a:rPr>
              <a:t>între </a:t>
            </a:r>
            <a:r>
              <a:rPr lang="vi-VN" dirty="0" smtClean="0">
                <a:solidFill>
                  <a:schemeClr val="bg1"/>
                </a:solidFill>
              </a:rPr>
              <a:t>2012-2014.</a:t>
            </a:r>
            <a:endParaRPr lang="en-US"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36912"/>
            <a:ext cx="1925960" cy="1477328"/>
          </a:xfrm>
          <a:prstGeom prst="rect">
            <a:avLst/>
          </a:prstGeom>
        </p:spPr>
        <p:txBody>
          <a:bodyPr wrap="square">
            <a:spAutoFit/>
          </a:bodyPr>
          <a:lstStyle/>
          <a:p>
            <a:r>
              <a:rPr lang="ro-RO" b="1" dirty="0" smtClean="0">
                <a:solidFill>
                  <a:srgbClr val="800000"/>
                </a:solidFill>
                <a:hlinkClick r:id="rId2"/>
              </a:rPr>
              <a:t>Stredná umelecká škola Ladislava Bielika, Levice (Slovakia)</a:t>
            </a:r>
            <a:endParaRPr lang="en-US" dirty="0"/>
          </a:p>
        </p:txBody>
      </p:sp>
      <p:pic>
        <p:nvPicPr>
          <p:cNvPr id="2050" name="Picture 2" descr="http://ssof.si/erasmusplus/images/Razglednice/slovakia/sk1.jpg"/>
          <p:cNvPicPr>
            <a:picLocks noChangeAspect="1" noChangeArrowheads="1"/>
          </p:cNvPicPr>
          <p:nvPr/>
        </p:nvPicPr>
        <p:blipFill>
          <a:blip r:embed="rId3" cstate="print"/>
          <a:srcRect/>
          <a:stretch>
            <a:fillRect/>
          </a:stretch>
        </p:blipFill>
        <p:spPr bwMode="auto">
          <a:xfrm>
            <a:off x="72008" y="1052736"/>
            <a:ext cx="1691680" cy="1268760"/>
          </a:xfrm>
          <a:prstGeom prst="rect">
            <a:avLst/>
          </a:prstGeom>
          <a:noFill/>
        </p:spPr>
      </p:pic>
      <p:sp>
        <p:nvSpPr>
          <p:cNvPr id="2054" name="AutoShape 6" descr="data:image/jpeg;base64,/9j/4AAQSkZJRgABAQAAAQABAAD/2wCEAAkGBxQSEhUUExQWFhUXFhgaGBcYGBwdGhoYGR0cHyAYHBscHCggGB0lHhwdIjEiJSkrLi4uGB8zODMsNygtLisBCgoKDg0OGxAQGiwkHCQsLCwsLCwsLCwsLCwsLCwsLCwsLCwsLCwsLCwsLCwsLCwsLCwsLCwsLDcsLCwsLCwsN//AABEIAKQAzAMBIgACEQEDEQH/xAAcAAABBQEBAQAAAAAAAAAAAAAGAgMEBQcBAAj/xABHEAACAQIEAwUEBgcGBAcBAAABAhEAAwQSITEFBkETIlFhcQeBkaEUIzJCUrFicrLB0eHwFSQzc4KSQ0R0syU0U2SiwvEW/8QAGAEAAwEBAAAAAAAAAAAAAAAAAAECAwT/xAAlEQACAgICAQQCAwAAAAAAAAAAAQIRITEDEkEEIjJRExRCYZH/2gAMAwEAAhEDEQA/ANLIrmWnCK5FdhwjeWk5adIrlADWWuFadIrkUxDJWklaeIpJFFgMkUkrT5WkFadgMlaSVp4rSStMBgrSStPEUkrTFQwVpJWnitJK1SYhgrSCKfK0kinYDBFIIp8rSCtVYhkrSCtRuP8AERhcPcvsMwtgHLMSSQsT6kVLVgwDKZUgEHxBEg/CmpK6HTqxorSSKfW2WZVUSzEhR6bk+AA3Pp4ipw4Srocl2XEjNlBthvAgefg01lyep4+N1JmkOKUsopbrqsZmVZ2zECfiaj4jFW0MPcRTEwWAMGneZuH2b9i5hspe5a1bswO9cS3MsxHdWXPd3rOOBcxPZshLaWgsk6rqZ6mGrKPrO3xRr+vW2fQ5FcilZx5/A1zOPP4GpszExXMtKLjz+BpJuD+hRYHCKTFdNwVw3B507EcIpJFKL+R+FJL+TfCmISRXCKUW8j8KSWP4T8RQAgiklaWWP4T8RSCW/CP90f8A1p2AgikxSzm/CP8AdP7hSSG/R+f8adiEFaQRSyrfo/P94pBRvxD/AG/zp2AgiklaWbTfi+A/maYdhlzdp3ZILCNMs5tR1AVtPFTQ5UrBKxZtnIzwSiTmIE7b6DeOseFRsLfS6oe263EOzIZHyq54IRlR7rFXuwUtlo7NCCUthfHKO8erT4UG8c5Lv4JLt7hjky2d8NcGcGJJNphBn9E7jroBXLD1mfdo6JenxhlX7UywwlsQO/eAHiSgJMDwiJPoPOrPk582DwoziSmTM3dC5A0zrsoUjzgbTUjmflpeIW7drOLFvDX2W5cfvOwyAEKPEsTCz0nyp2/w3D4TDDC2bTTdVkVWJfEXQftlV/4a+LER+jUfs021tl/itJMbxF9bTPbvXkVdWv3FOqYYMeysrEkPd+0QNdP0ZpGB9peGVgly21i3JFtvuqo0UOo1tmNeo3HShzmDh9242fMrMv8AipbTtMjgKAbrg5Q5n7MnqT5UOKwNwKc6XcsaloRY9ADPxrBrs7k8m2IqkbM1212DG0BkZWINsd1mYHUFdCTPrrXzpw0dwaHp0noK0j2RYS6Gu3gzrYVoy5pVn8BO0faJEH7PjWd4E9wadF/ZFa8MabRMnZ9UEGk605XCK6Tmobrhn+jTkVwigVDRn+j/ACrhn+j/ACpwikkUWIbIpJFOkUwuJQ3GthgXRVZl8FfNlPvyn5eNOxUeIrhFOkUzimyo7DcIxHqFJ6+lFioQ+gJ3gEx6ax8qYwOJF21buAFRcRXAbcB1DAGDEiaYfGpYwytiLuvYqXZozNCd5iF95PSh/lPnCze+h4W0jEvhcxZQMlprSw1tl3GqxOg7ybzS7FdWFhFQMDijcfEKVC9je7MQ2YsMiOGI+6e9tU/EXlRczsFXxP7vGh3lzmHDX8Vi7Npx2nahgsQXVbNpWI/EQyNPXrTcsiSwXpWklafIpBFVZJFxL5EZte6pPwE0Ech4e5fwdtX2u3LrqCd7OdTduNpoCZtrG5uE0W8csi9buYWcrYi09tDGgJRyWYzsFQ+tJ4BlUpatgKL1olAfuYa0MtlY8X1uH9Y1yc/L4R1cMMWO47sHa4rFmvFGxFsEEZVtGBBGgkkkeIkjarO3xpe3NpxlnLlaTBzKpgg/ZMtp8Kh4Lg2XFnEFlI+iphwgGxtu0tGwBEQOkxUm/wAJR7zFxmzGSDMDRQBod/OuN0bicFYtpdvKINwHtS7Zd7xMwPuiVApniXZ33VZdp0uZSVFxNSLZI7xhvOO80zTfFrMNcYyZe0JJO2QmPisn3UrheHYXbbEHKW0J676ienn51NjPcfwjfQyiRYtqUypbA0GYaRsBvrWaXWw963eFt2dkALbgd4x4AnUeJ2FEfL1l/oOJu3A5a66fWOSWuAM0d46lRJA3G8UI8vWx2eMM/dt6QdIduu3XpXRCNIhhb7NLQXh2II/9Z/gqA/vNZRgbJK/VqzKIEgE65R4VrXIIjheI83xH/aH8Kb9mPL9m5gEd1li79fAx0PlPvq1LrYqtGoRXIpyK5FdNnONxXCKciuEU7AbIrhFORSSKLAbIoR4dxInjGJtEjK+GtlNBP1LMraxJEk/Dyoxish9pfFbmAxKYjD5Fe72m6AkZTb3+CmZ8dKhypocY2awVqg5r4oLdtrQ1d1IP6Ktp8SNB6z4Vk/C/a3irXaTZs3DcuG4SS6wxVRoA0Ad0aetIs88G+WL2ouNOWGlSxGrMSNABr6A+UEm6wVGGciefeK5LXZTL3YzmdcikQPQwB7j51V8jcTfBY22ZCdshQyNu0grPnKqdds1Q8Jba9cbFXPrAnaPB0DLaAgeQLMunhm86i4IWrue5fu/WFvs6qNYY3Cw3GhUKNpBnuwYTpGtGg858fazbZsxa+3dVm6T4eEDX4VleHxLowdGKupDKwPeBB3B8Z1qXxjiHbuCS0KuUScxMbtMLvodvCoIWdjr4U4rGRG7chc53cXhz9ItMrJI7cL9XcAKggDbtZdVy7EsNtaMsTh2JC/Xd4BgLZAKlCsqbg0OadZ/C0b6ZbgOJXsPw/CWxbfDqJeSR3nBb6xZ1lswO0LlGsirDkXme5YuHDsO0s3M72hmlrbASwO8oxmddC0+NYzlN6YKEV4NExOBT6t7oHdfKqKdAbgKEs29wwT4DSoX0XsWuYplzXYOVJIRA8KlskDQBAJboJr2CxLX2Juai2yOqjQAyR6kwZ9R5VLXidlLlq0bme7dZ1ASSMwGa4GI0X0PWPCufLNKKH/8ApLxv2eyHaKzhLth7WR4J/wAcFWJsqQGYLcE90zHS2xvErNi3nxF0fbWVXVs9zMVEDUSBoNIC+VRuF45vpuKwyJat2LMFFRIJdkeWYzr/ACoQ4vhUH0wnY8TslgujQFuydRE7/A1VWBoPEzEnYi7bjyIR6GPZ5h7gnE3g7PduAC67FmdEDkASdFDSIAFFPFyIbT/iL8ezehL2eCLbFFDMb4MHQH6knU9BPrSXkBngdvLgMSBuHUflMeGs0LctibOMPnaHyo4w3BbmGw17tGlHuJC5QrEzuSGbKI0jfU+VCLcJayrstyEI1RQYI/SJaWjxNaxlgloJORmjhd/ybE/9o0Hcm8+2cDYNlrL3D2haVKACQunePlPvon4DwjHnBHDWgtntXZnuuJK22WItoJLMw6mAo2nNIRZ9n+AsgW7mL7w3gqvykn4mh1mxpGtxXqVFciuo5hBFcinIrhFAiJjcVbs22u3XCW0EszGABtqfWnVIIkGQdQfI60Ie1nj1vC4B1bW5f7iJ1IBBY+gXr4kUU8Ox6Yi0l60ZS4gZSPAiY920UrKrB3FXciO/4VZo8comPU7Vkvtg4WfomEI1YOEJ/W0HxKirxuZ7uLvqFtG3Yz9m8wZysHkP94kgDKo0ht+jnNtgYhLNpmyziFI0JY9kS2RQusmYmdN6xnyLsjaEGkZCOTri2773mCdlbZgo+0SAYDA/ZB+NVuGJyPbtqsvo10t9m2CMw8AD118q1XmngY+h4ggZDlBgk5mKkaEAws9S5Y/GoHs34FavWTfuJnYXCqbRKxM6d2CdgBQuXDbK6qyvwfB0bA3uxZgLKqGbYXBcYZlmO+CSesDbWqNOXbf4f3VqvOdkJw++MqjRBA8S66yd6y9KUJdk2KWCsx3AADFsgHfUmP8A999QzwG6Nsh/1fyq6vLJ16VwLV9mFGmLiFXhll2cC92di5eKqGuPKuAWJMRC6AGABVXy9bDY1nDMQ2BdhmgHvNZGw2MN/OnMSY4d5mzh1nyW3dgR7965yi04kEgSeGr5alsNOnTesawwCnlTENdR3ZETvkKEBjKrGO8xJcyDJ08OlU/AbYGLw2n/ADePI6QWJg+fp5+VW3Jp+o3MZ201MD6xtvWT8fGoHA+G3e2tN3Vay193B1jtjKyAROnSRUaKJvCnH9pY89ZUaHwR6oOI4a5dOKFtGb/xEGQNMqi6CZOmhIG/WiuzwNlv3LzFlZ3ViyOfrZUyrDbIJ2AHTU9ZN27hlvo32roAshei5sp2O0eW2bzqewC+NSEkH7VxNt4yMCNRAPTrHnVJyxgltP3YAAY5VLkSqkSSzHOY0mF32og46BkX/MH7L1WcNMuBpBV59wy/m3yqW3YxriuPe5hbpcAZb0ADwAOvzrPsE7Nau52ZswtiCdpXUT56H1mtF49ghbwxWS2e6JMAdDMAbD+vKgrEYVLdpsmmiz3p8h1061tDRLJeAxt3EYcXMR9LuWSRb/uuWUdc8zaUZmUr2evegg6a09w/2cWrgZrl7FL32yg5FOQHukidzvsPSrL2ZN/cRr/zFz9ijBaG6eBrRckV6KURXK6rOahBFcNLrhIG5osKPmX2nY5sXxG7cVi1sZUtlgVCovSCJiSTMazRPyAnELWGNgLOGe5nZmc24UgZlQgFiDEkCJ18TVNz5irly/fd0VGLGVDBgIA6iM2ke80d8OvAWbasckJaVdRpmAgL7500rLknSwbwVjvDXVYUN3gX2XKIzsgLbsZIiC2p9KiYvHMfoV0oVz3DdCzqLYB1aQIJUSfCd6e4HcX+8lYY9lbJ6mQ1xyMx8M23mKgXwCuCSdUs3bbEa95bDTGuok/I1hSsu/A5x7MOGAs4Zr1q27wNMzuWIU/hAEARPnTHs54itjBYdGBLXrrlQBsGu9nJYnoRPp40rmNz/Z4VlK9mLdsZhBKrmOYiTEkn4VB5MuRa4apaCVQ+ZnEXT67A+406TiwLPnrFls6ECEyZT1OcpM/CgMiCR56f7Z101+VGvPVpov3NgLlpRIPe+yZB6jSKBjcJJOmszv1EVpx/DBMtnH39wpjDZzmlkO2WNgDrrp4H504za9KhJbYKRBnNaIj9BVB+Yq0I1bFcNZ8BbDEBXVFWN+4Lgnrp7p3qDy3bZMVdUlZXAlZWQI7SwBHXoJ2qZj1duG21GY5iIG2xbNlnzpngwjF4mPu4RB/87NY+GMK+W8PlW9GggeG3e0AGw/jU7BY97l9kKKqw8ncsVK5dfCCdI0MU1wNIW955fyNO4THYTtVS06vdcOVglpVPtw2wAMTWSyUO2Qe2vnvQTbAmYEK22njTNrhLG72hKLqh6sxAy6dANR4mm+GccOIxWIw/ZZFw7KofPOfMHE5coyfZ8TvQm3G8XeyL2jD/AMQ7ILaGXNaCqcp3nxJ/Kn1Yg05gb6tf1/yVvymqDgHFLd13Nl82S1dEgaBoB0J3Ij41fcyMMqR1Zv2aBfZ8wy3IYk5b0iNFOum+siD03oS8jEcIxty/wprl67cuXDiTmZydgjABRsBH4dKEOVcMEtYkgAT2caASJbwor4LeZuEQzFsl0Ksn7KhSQB5a0Mctx2WJI/Ev5tW60yWaF7MR/cl/6i5+xRpbQkaKx9BNBXsx/wDJD/qLn7Bqo9pWBW5ikJ37FB82qKuTGtGyswG5A9a9FM4nCJcy50VsrZlkTDQRI84J+NVfHMeMO1oKLYZzpIgnvKNx+t4V0WYUXJFcihrh/NiXXIFyxCsMwDgsojUHvyCGG8GpHGOcMJhVR712EdsqsEZgSAT0HkdfKhsfUwXm9pxOJO/1j6/62Hh5UXcIUKtobZsQvxCJ/Og3mVR294qIzXDHvP8AOtUw2GVO6i5R2efaOurfACsuSVJGsUV/Db5TC3SZKIbV3KNyGtF8uvi6jWqIBzYw3aNmf6JiHYnxa0/h6irKzcU4TFBoyjDWRljV3FgmZ8tAPCfOqtMy27eaZGDuQW/TmNesBvlWKWTSb7Oy255YfQzBBkrqNtjtU/kUhcDhYVc3Yr3iNY7x3iYkn4mqDmm2lrhqIhUqsgZdvvE7gdTv5VJ5UxFwJhkDKEFqyCDlk/UFokyYzQdPA0+vsoV5JXP+LzYeCwPet90HwaTIHlWfLcEHTfby1+dEnMryrkmfrTl1PdUKe6BtBidPHxmhptQT5n8hWsFUSHsbJ7xjxp02G/CfhTQ+37x+6puTU92NtAd9TrVJWDwFnE+K3Rw7uhQbDlLeh70jMZkwTLRp0qdy+B9LxhOww9v5vb/eKoOJPPDLp/8AcMI9yj+Hwq74Afr8cegs2B8WH8KzemIIeQLjHBlnYuzFjmJkxmaAfCBpHSqvk+2BicJvP0fF+AAJu/MQPLWKsOR2IwBMawTBnxaNPPT40J8H4jjkvWiuGA7MXLRzEkfWOTr61C8lBpy3/wCd4ht/jKZjWfrRBPh4ChcvKIJMf2k0Dw+zt4eNOcD45dt38W7KDmvEFcpnu9rqIJ11+W+tEWB5YtultpOTtDfBYnMbjdcuUAAdBmI9abxsC15lHdX9Z/2aAfZ0G+tAVpyNAjxQCdYET18q0DjVlnW3C5oedpER18qgYHClMQXuKqKlklmIQQCzb5QNIU/CoTGDWF4NcscPaxcIBNxYuahSWDCApGaB49aEOG4K7YS6jJKswJeSIidhHWfGtF5m5jwl3DFrd5LmS6k5d9Z2B1YelCeK4hbuWWyMDPTZtCJlTrWsWyWEXsvuTgwIOmIf01tk6HrUXn9f7wv+Uv5tS/Znira4MKXQMcTc0kTqkbdNasOauDvevBlNsDIB3ng7t08NaP5Ma0GPH2vFclpdGHecsBA/CPXqaFPojWntl8oBvW10adc4P3RHzFCHH+ae2xDujOEYgopJBAgCIBjcfOqfE8RLKSSxAK7nSJqmVHjxYQcp8s27apdZ0t3r6G6xuAkoS2tuJUIddiZOvnVhxfAWcRcwtu7cV7Vo3XZxEZwFyrlkkz3/ABGlBa8R1p/B4vPcVSNWZV+JA08TrtSbK/GDeMctcliSWurMnqCJPvn5Gj3Cso7JnLMctw5mknN3ok66aRJ8aAbVlruItqoaXviAREidtdjAj1rSsNhgXZbfRFC5riiM3aBjK6n4eWlVyPRnEHW5oypirAtv2VxSe11yhlshAIHd1IXWfDwqFhOYLd4ZQpUrZKAHckspkj3dJ36RXnxKXVurbRkdVUE3LvagrmAOVAiZNgZM1V8qcMQ4y2j3WTvDKwGoYajoTGkabSaUY4sGwn52cLgFHUE/kxAirDl6ww7Nspyi2ozRoYsBdPHvSPUGo/tJtKuCRe2ZwHjLG/dPXf8APepFnmbA2LKWzcdWCHRQxVTAOWTqRJifXas79o8JldzdhnS0rnLD3WAHUDvnN7wdvKhUXDBGmv8AL+FGvN72L2HS5h0FxUYlnzDNquo1MzGp/lQUbtuDNr8j4D99aRftE9ja3iGkjr/W9c4jxA93Kzp3gDtrUa9i1ViFVOu52PnFM4fFs1xVhDLoAJMAkgSB76aZNmvYnC2Dw/CKwUi4svqNbn7m19a9yLgScRjbdvu5Ew4EyQAHLfu0oCwT22W6htIbguMC8QYOoIIME6etWGFZbfaXe8rEAHL+HrAn+vKsm6TTKrybLh8OLIYXLqyxBMwu3qaAeZ+WkuLda3j7bOzMQGW6xEtmgMLjBY2HdiPCgpea7aTbCEnUBj1HnrI+cVFxHNT5TDuIBBUqQB4ZTO9Sk1oOyI2DtXMNfFzUMsk/ZggjUGSJB8DWt4X2iI1u3kw7Mciyc6hZjWAqmB76wfEcTZtyTvoSDAPumnv7evZcuaBkCaACEH3fIVq4ykskp5Nvu883iJSzbA0j7TT+X9GqfH8exN5zavi2Eu2oZco1CuI8SIL1RcrYv6RbUqSXCgMq7yPLz30FSeK8OvqWZUcEWjDlSBGdJ1j0+NQlmjTFEXiOEsyyiwkwIY5mYH8Slm7s+G1MXYa2tpktwn2WFtQ/vYCW/lVhgOHX8Q/Zoue6LYYgeAIBOvgSB76nXeT8WqO728qICzHMugEzoDRTHg7ydYSzliFGbOxO5O56anTQe4VpK8QtEmHXQwZ0136+tZjYaLTFSQRbYgjQghZBBBkGhAWsUwBNvFPIHeK3mOuu+s1SV7ERcRjoQtO4iJ1Exodd6h3OJZtY13Ov7vWmr3HXZLKlV+pQoug1BIMmeugFQ7V4jNBiQfnvWyj9ifJ9F3bvKdip2n+Opp04nKUYMFKnMplRlYEEMNd9B8BVPhcOH1lYUiQDrEaET56UUYPjd5r1tzfWzcFvsxduKDlVTm1BUjWSJ03FS40yly40McMyvd7UMMtmLmXODmcEQo30JIJ8poqs83Lml7WjZCVBBCkA7kgZonoB160K8xcVNy5bNy8t4qrKHUADQzEBRvvt96oYbadsq7+Yn99X+NSSsyc60WmOdc3aFws9m5RYEhyQ4UE9FBMxE1Cwl5rV+1dUoWKZ9fsCS411/Cs++qriF0HUEHQj84FVt25J9aTitIaZoPNOJdsJZuu3dJnLEd4TBXWcsEb/ABrPL75mJ6nU++inGY9ruAt5k0W8yBvxDKndkDdZn3ikvyNdALs6qkiSVbSXRBvA+/O+wrOC67B5ZU4TF3MOsI5UnNPUQwggKdNQYM0lsYzCZzEEmDqNPLbaf6NEOK5FuuAbbTFsOzXe6CSTGXeZUAxPXzqj4Rw4vdW0zBQ1wLmGpE9RT9ryTTZW4p58Y01Pgdpil8H/AMez/m2/2hU7i2AVLt62rEi2+UNEZtTqV6e41G4Tai9aMzFxNP8AWKpND6sn5wmNZmbKgunMddvDQTrVpx3i1q6p7EBkG8ggju66mJnw8qb4hwSW7Que+8wBEAmNzuf41K9mmGR8db7QsQM0plkuCrKVga7xp60SjFqwd6A1IJn35R4U7iGzyZ0jY9I+6NOlX/NPCMPaxN5UNxAL9wJbCjuKHgAyQRpPwqHa4OB2hdiwVQRp1JA1113pf2KgfNeFS7mC0JBHpGu8VM4dwcM6rccKGmCNSYB+GsVdAleC45CuscXg0tCLgvE5hlzSAxgZtIIMGte5it4sqxvBgq2WJ750zXLUaZjm0Uj51mVuz9DsM1hmW4pkPoWBZ7QMaQNNKRbxd9sdez3LxQNeEMzlYzMVEE5YkSPTyqHK1guKrFX/AKaH7P0nF3nglVsQ0RPfuKRudRFtp/nRFzyFPC8WUtsoOHaDoJAGmzGRWTcVulUlWZSb1kEqSpy5b5IkRoSB8BQ7hsLbfE35A7qX3A8wDH51MEwkTuT2+sxOkA2T4a766VrmEuHs7ep/w7f7C1jvKtwC8+ZozWmidNv4gzWt4J/qrWv/AArf7C1HqPkXxGEtw79I/wC2k/2cfxfI1LGIpf0iu2onPkgHh5H3vkaVkIAEmRMHfw030H8andqPH867nPiT76KQ8lTcQ+PUmIjU+A6U7iL7gFJJBjSBp5TVhn9f6+FJ08vh/Cp6gULedKVPMCrwDwj+vWpP026OsjzVSPmKXV+BlCrZSuxUFTlP2SdCZFH+K9pQvYbs3tZLoZWDDW2cpBClZBA0iPXWhp8VP2rdpvVAD8qQz2jvh7f+ksvzBMfCs5QvaKTrQfc1c64a5gsuHuTcfKrLBkKftaMNBpuPGgPhGIW3irTMAVW8pIMwQOlctLhtzaur+pcB/aXxinVtWNYuMsnZ7eg96t+6lFKOKG7ZI4xiLDtecWyM7ljrpqTHXzqjwNgretRsbibeoq3fAW3UhbtqT4kj5HWn8JwvJ2bMguHMCCjAz3tO6DI2pucfqiUmEd/geIe3YdLTlJDZ8vdCy/ek6ED+fSqn2dh7GPtymdhniNiyfpRHQ6+XWrg82Yj6ImFuWQLaqVDG20xr1mJE1X8J5hFjobjdDccyNDIiIOrHeelZ9sMoo+aWY43EO4ym5iLjAQfvNJgneJiasuD2g8hj9p7aHXUgt084PypPNXGDirlp2UL2dtlGsggn0ERRDyNzFhsNauC6hudoi5QApCupfUEnwYGYmR6VopJxJad4M+vWcucDaXj0FyKn2rshUjM5ELE6QxjL56DXwmtH5s5g4ZirCoLPZMGLZuzVdkbuyuurkHSdqquUuB4NcSHuYm1cQTC/YMN1LHfunpG9NciSyHR2V3HwRYcN0K/923VTYtH6fcYmAWxBUSD99tDB0itX4xwLhzlVXK1trbEhb3VbluNc01UYHkvDXcfcK9os2u0lHzSzs0nXMNddBWKkqLBk8VFpsyhWZL9tSrfp2sQs6b/aPvFDeDBF66k6C1dEE9Ap6eNE3tH5QOAuC+jNcS4CdRqhQLox6glhrpvGlWGK5FS6hOHci8+rG4QQ2YHurlAyCfI1aaikJ22Blm/lxCEmAUtAnwlF1rWOF3PqLP8AlW/2B5UG4b2c4y9eiFCoFVmzb5UWcpiG3FC2D5jxaooGIuQFEDQwI21FLkj30xwlWyjN017tT416vV1GR03jXReNer1AEgXDSlea9XqBippIau16kA4XMb012nkK7XqQDvZjKT4U0K9XqAOVxkHhXq9QA/YxdxR3bjjyzGPhMU63Fro3YNP4lU/ur1epOKKsk4LiHafat2/UKR+RqzbhqFQ2oJiY956jyr1ernlFWaUVvELORgoJIgbx1g9BUZMS22kegr1erOeHgxlhkhXkCQNz09KkYLFOh7jMn6jFfyNer1VFtlxZaHjOJIytfuOsFcrtmENuIaZBgfCpeG5mxAYSwYAABSoA0690Azp416vVbijQKBztiLWHu3VW1mFxdCrR3gAfvT86yDAIGQE9ABp5AV6vUQWCH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data:image/jpeg;base64,/9j/4AAQSkZJRgABAQAAAQABAAD/2wCEAAkGBxQSEhUUExQWFhUXFhgaGBcYGBwdGhoYGR0cHyAYHBscHCggGB0lHhwdIjEiJSkrLi4uGB8zODMsNygtLisBCgoKDg0OGxAQGiwkHCQsLCwsLCwsLCwsLCwsLCwsLCwsLCwsLCwsLCwsLCwsLCwsLCwsLCwsLDcsLCwsLCwsN//AABEIAKQAzAMBIgACEQEDEQH/xAAcAAABBQEBAQAAAAAAAAAAAAAGAgMEBQcBAAj/xABHEAACAQIEAwUEBgcGBAcBAAABAhEAAwQSITEFBkETIlFhcQeBkaEUIzJCUrFicrLB0eHwFSQzc4KSQ0R0syU0U2SiwvEW/8QAGAEAAwEBAAAAAAAAAAAAAAAAAAECAwT/xAAlEQACAgICAQQCAwAAAAAAAAAAAQIRITEDEkEEIjJRExRCYZH/2gAMAwEAAhEDEQA/ANLIrmWnCK5FdhwjeWk5adIrlADWWuFadIrkUxDJWklaeIpJFFgMkUkrT5WkFadgMlaSVp4rSStMBgrSStPEUkrTFQwVpJWnitJK1SYhgrSCKfK0kinYDBFIIp8rSCtVYhkrSCtRuP8AERhcPcvsMwtgHLMSSQsT6kVLVgwDKZUgEHxBEg/CmpK6HTqxorSSKfW2WZVUSzEhR6bk+AA3Pp4ipw4Srocl2XEjNlBthvAgefg01lyep4+N1JmkOKUsopbrqsZmVZ2zECfiaj4jFW0MPcRTEwWAMGneZuH2b9i5hspe5a1bswO9cS3MsxHdWXPd3rOOBcxPZshLaWgsk6rqZ6mGrKPrO3xRr+vW2fQ5FcilZx5/A1zOPP4GpszExXMtKLjz+BpJuD+hRYHCKTFdNwVw3B507EcIpJFKL+R+FJL+TfCmISRXCKUW8j8KSWP4T8RQAgiklaWWP4T8RSCW/CP90f8A1p2AgikxSzm/CP8AdP7hSSG/R+f8adiEFaQRSyrfo/P94pBRvxD/AG/zp2AgiklaWbTfi+A/maYdhlzdp3ZILCNMs5tR1AVtPFTQ5UrBKxZtnIzwSiTmIE7b6DeOseFRsLfS6oe263EOzIZHyq54IRlR7rFXuwUtlo7NCCUthfHKO8erT4UG8c5Lv4JLt7hjky2d8NcGcGJJNphBn9E7jroBXLD1mfdo6JenxhlX7UywwlsQO/eAHiSgJMDwiJPoPOrPk582DwoziSmTM3dC5A0zrsoUjzgbTUjmflpeIW7drOLFvDX2W5cfvOwyAEKPEsTCz0nyp2/w3D4TDDC2bTTdVkVWJfEXQftlV/4a+LER+jUfs021tl/itJMbxF9bTPbvXkVdWv3FOqYYMeysrEkPd+0QNdP0ZpGB9peGVgly21i3JFtvuqo0UOo1tmNeo3HShzmDh9242fMrMv8AipbTtMjgKAbrg5Q5n7MnqT5UOKwNwKc6XcsaloRY9ADPxrBrs7k8m2IqkbM1212DG0BkZWINsd1mYHUFdCTPrrXzpw0dwaHp0noK0j2RYS6Gu3gzrYVoy5pVn8BO0faJEH7PjWd4E9wadF/ZFa8MabRMnZ9UEGk605XCK6Tmobrhn+jTkVwigVDRn+j/ACrhn+j/ACpwikkUWIbIpJFOkUwuJQ3GthgXRVZl8FfNlPvyn5eNOxUeIrhFOkUzimyo7DcIxHqFJ6+lFioQ+gJ3gEx6ax8qYwOJF21buAFRcRXAbcB1DAGDEiaYfGpYwytiLuvYqXZozNCd5iF95PSh/lPnCze+h4W0jEvhcxZQMlprSw1tl3GqxOg7ybzS7FdWFhFQMDijcfEKVC9je7MQ2YsMiOGI+6e9tU/EXlRczsFXxP7vGh3lzmHDX8Vi7Npx2nahgsQXVbNpWI/EQyNPXrTcsiSwXpWklafIpBFVZJFxL5EZte6pPwE0Ech4e5fwdtX2u3LrqCd7OdTduNpoCZtrG5uE0W8csi9buYWcrYi09tDGgJRyWYzsFQ+tJ4BlUpatgKL1olAfuYa0MtlY8X1uH9Y1yc/L4R1cMMWO47sHa4rFmvFGxFsEEZVtGBBGgkkkeIkjarO3xpe3NpxlnLlaTBzKpgg/ZMtp8Kh4Lg2XFnEFlI+iphwgGxtu0tGwBEQOkxUm/wAJR7zFxmzGSDMDRQBod/OuN0bicFYtpdvKINwHtS7Zd7xMwPuiVApniXZ33VZdp0uZSVFxNSLZI7xhvOO80zTfFrMNcYyZe0JJO2QmPisn3UrheHYXbbEHKW0J676ienn51NjPcfwjfQyiRYtqUypbA0GYaRsBvrWaXWw963eFt2dkALbgd4x4AnUeJ2FEfL1l/oOJu3A5a66fWOSWuAM0d46lRJA3G8UI8vWx2eMM/dt6QdIduu3XpXRCNIhhb7NLQXh2II/9Z/gqA/vNZRgbJK/VqzKIEgE65R4VrXIIjheI83xH/aH8Kb9mPL9m5gEd1li79fAx0PlPvq1LrYqtGoRXIpyK5FdNnONxXCKciuEU7AbIrhFORSSKLAbIoR4dxInjGJtEjK+GtlNBP1LMraxJEk/Dyoxish9pfFbmAxKYjD5Fe72m6AkZTb3+CmZ8dKhypocY2awVqg5r4oLdtrQ1d1IP6Ktp8SNB6z4Vk/C/a3irXaTZs3DcuG4SS6wxVRoA0Ad0aetIs88G+WL2ouNOWGlSxGrMSNABr6A+UEm6wVGGciefeK5LXZTL3YzmdcikQPQwB7j51V8jcTfBY22ZCdshQyNu0grPnKqdds1Q8Jba9cbFXPrAnaPB0DLaAgeQLMunhm86i4IWrue5fu/WFvs6qNYY3Cw3GhUKNpBnuwYTpGtGg858fazbZsxa+3dVm6T4eEDX4VleHxLowdGKupDKwPeBB3B8Z1qXxjiHbuCS0KuUScxMbtMLvodvCoIWdjr4U4rGRG7chc53cXhz9ItMrJI7cL9XcAKggDbtZdVy7EsNtaMsTh2JC/Xd4BgLZAKlCsqbg0OadZ/C0b6ZbgOJXsPw/CWxbfDqJeSR3nBb6xZ1lswO0LlGsirDkXme5YuHDsO0s3M72hmlrbASwO8oxmddC0+NYzlN6YKEV4NExOBT6t7oHdfKqKdAbgKEs29wwT4DSoX0XsWuYplzXYOVJIRA8KlskDQBAJboJr2CxLX2Juai2yOqjQAyR6kwZ9R5VLXidlLlq0bme7dZ1ASSMwGa4GI0X0PWPCufLNKKH/8ApLxv2eyHaKzhLth7WR4J/wAcFWJsqQGYLcE90zHS2xvErNi3nxF0fbWVXVs9zMVEDUSBoNIC+VRuF45vpuKwyJat2LMFFRIJdkeWYzr/ACoQ4vhUH0wnY8TslgujQFuydRE7/A1VWBoPEzEnYi7bjyIR6GPZ5h7gnE3g7PduAC67FmdEDkASdFDSIAFFPFyIbT/iL8ezehL2eCLbFFDMb4MHQH6knU9BPrSXkBngdvLgMSBuHUflMeGs0LctibOMPnaHyo4w3BbmGw17tGlHuJC5QrEzuSGbKI0jfU+VCLcJayrstyEI1RQYI/SJaWjxNaxlgloJORmjhd/ybE/9o0Hcm8+2cDYNlrL3D2haVKACQunePlPvon4DwjHnBHDWgtntXZnuuJK22WItoJLMw6mAo2nNIRZ9n+AsgW7mL7w3gqvykn4mh1mxpGtxXqVFciuo5hBFcinIrhFAiJjcVbs22u3XCW0EszGABtqfWnVIIkGQdQfI60Ie1nj1vC4B1bW5f7iJ1IBBY+gXr4kUU8Ox6Yi0l60ZS4gZSPAiY920UrKrB3FXciO/4VZo8comPU7Vkvtg4WfomEI1YOEJ/W0HxKirxuZ7uLvqFtG3Yz9m8wZysHkP94kgDKo0ht+jnNtgYhLNpmyziFI0JY9kS2RQusmYmdN6xnyLsjaEGkZCOTri2773mCdlbZgo+0SAYDA/ZB+NVuGJyPbtqsvo10t9m2CMw8AD118q1XmngY+h4ggZDlBgk5mKkaEAws9S5Y/GoHs34FavWTfuJnYXCqbRKxM6d2CdgBQuXDbK6qyvwfB0bA3uxZgLKqGbYXBcYZlmO+CSesDbWqNOXbf4f3VqvOdkJw++MqjRBA8S66yd6y9KUJdk2KWCsx3AADFsgHfUmP8A999QzwG6Nsh/1fyq6vLJ16VwLV9mFGmLiFXhll2cC92di5eKqGuPKuAWJMRC6AGABVXy9bDY1nDMQ2BdhmgHvNZGw2MN/OnMSY4d5mzh1nyW3dgR7965yi04kEgSeGr5alsNOnTesawwCnlTENdR3ZETvkKEBjKrGO8xJcyDJ08OlU/AbYGLw2n/ADePI6QWJg+fp5+VW3Jp+o3MZ201MD6xtvWT8fGoHA+G3e2tN3Vay193B1jtjKyAROnSRUaKJvCnH9pY89ZUaHwR6oOI4a5dOKFtGb/xEGQNMqi6CZOmhIG/WiuzwNlv3LzFlZ3ViyOfrZUyrDbIJ2AHTU9ZN27hlvo32roAshei5sp2O0eW2bzqewC+NSEkH7VxNt4yMCNRAPTrHnVJyxgltP3YAAY5VLkSqkSSzHOY0mF32og46BkX/MH7L1WcNMuBpBV59wy/m3yqW3YxriuPe5hbpcAZb0ADwAOvzrPsE7Nau52ZswtiCdpXUT56H1mtF49ghbwxWS2e6JMAdDMAbD+vKgrEYVLdpsmmiz3p8h1061tDRLJeAxt3EYcXMR9LuWSRb/uuWUdc8zaUZmUr2evegg6a09w/2cWrgZrl7FL32yg5FOQHukidzvsPSrL2ZN/cRr/zFz9ijBaG6eBrRckV6KURXK6rOahBFcNLrhIG5osKPmX2nY5sXxG7cVi1sZUtlgVCovSCJiSTMazRPyAnELWGNgLOGe5nZmc24UgZlQgFiDEkCJ18TVNz5irly/fd0VGLGVDBgIA6iM2ke80d8OvAWbasckJaVdRpmAgL7500rLknSwbwVjvDXVYUN3gX2XKIzsgLbsZIiC2p9KiYvHMfoV0oVz3DdCzqLYB1aQIJUSfCd6e4HcX+8lYY9lbJ6mQ1xyMx8M23mKgXwCuCSdUs3bbEa95bDTGuok/I1hSsu/A5x7MOGAs4Zr1q27wNMzuWIU/hAEARPnTHs54itjBYdGBLXrrlQBsGu9nJYnoRPp40rmNz/Z4VlK9mLdsZhBKrmOYiTEkn4VB5MuRa4apaCVQ+ZnEXT67A+406TiwLPnrFls6ECEyZT1OcpM/CgMiCR56f7Z101+VGvPVpov3NgLlpRIPe+yZB6jSKBjcJJOmszv1EVpx/DBMtnH39wpjDZzmlkO2WNgDrrp4H504za9KhJbYKRBnNaIj9BVB+Yq0I1bFcNZ8BbDEBXVFWN+4Lgnrp7p3qDy3bZMVdUlZXAlZWQI7SwBHXoJ2qZj1duG21GY5iIG2xbNlnzpngwjF4mPu4RB/87NY+GMK+W8PlW9GggeG3e0AGw/jU7BY97l9kKKqw8ncsVK5dfCCdI0MU1wNIW955fyNO4THYTtVS06vdcOVglpVPtw2wAMTWSyUO2Qe2vnvQTbAmYEK22njTNrhLG72hKLqh6sxAy6dANR4mm+GccOIxWIw/ZZFw7KofPOfMHE5coyfZ8TvQm3G8XeyL2jD/AMQ7ILaGXNaCqcp3nxJ/Kn1Yg05gb6tf1/yVvymqDgHFLd13Nl82S1dEgaBoB0J3Ij41fcyMMqR1Zv2aBfZ8wy3IYk5b0iNFOum+siD03oS8jEcIxty/wprl67cuXDiTmZydgjABRsBH4dKEOVcMEtYkgAT2caASJbwor4LeZuEQzFsl0Ksn7KhSQB5a0Mctx2WJI/Ev5tW60yWaF7MR/cl/6i5+xRpbQkaKx9BNBXsx/wDJD/qLn7Bqo9pWBW5ikJ37FB82qKuTGtGyswG5A9a9FM4nCJcy50VsrZlkTDQRI84J+NVfHMeMO1oKLYZzpIgnvKNx+t4V0WYUXJFcihrh/NiXXIFyxCsMwDgsojUHvyCGG8GpHGOcMJhVR712EdsqsEZgSAT0HkdfKhsfUwXm9pxOJO/1j6/62Hh5UXcIUKtobZsQvxCJ/Og3mVR294qIzXDHvP8AOtUw2GVO6i5R2efaOurfACsuSVJGsUV/Db5TC3SZKIbV3KNyGtF8uvi6jWqIBzYw3aNmf6JiHYnxa0/h6irKzcU4TFBoyjDWRljV3FgmZ8tAPCfOqtMy27eaZGDuQW/TmNesBvlWKWTSb7Oy255YfQzBBkrqNtjtU/kUhcDhYVc3Yr3iNY7x3iYkn4mqDmm2lrhqIhUqsgZdvvE7gdTv5VJ5UxFwJhkDKEFqyCDlk/UFokyYzQdPA0+vsoV5JXP+LzYeCwPet90HwaTIHlWfLcEHTfby1+dEnMryrkmfrTl1PdUKe6BtBidPHxmhptQT5n8hWsFUSHsbJ7xjxp02G/CfhTQ+37x+6puTU92NtAd9TrVJWDwFnE+K3Rw7uhQbDlLeh70jMZkwTLRp0qdy+B9LxhOww9v5vb/eKoOJPPDLp/8AcMI9yj+Hwq74Afr8cegs2B8WH8KzemIIeQLjHBlnYuzFjmJkxmaAfCBpHSqvk+2BicJvP0fF+AAJu/MQPLWKsOR2IwBMawTBnxaNPPT40J8H4jjkvWiuGA7MXLRzEkfWOTr61C8lBpy3/wCd4ht/jKZjWfrRBPh4ChcvKIJMf2k0Dw+zt4eNOcD45dt38W7KDmvEFcpnu9rqIJ11+W+tEWB5YtultpOTtDfBYnMbjdcuUAAdBmI9abxsC15lHdX9Z/2aAfZ0G+tAVpyNAjxQCdYET18q0DjVlnW3C5oedpER18qgYHClMQXuKqKlklmIQQCzb5QNIU/CoTGDWF4NcscPaxcIBNxYuahSWDCApGaB49aEOG4K7YS6jJKswJeSIidhHWfGtF5m5jwl3DFrd5LmS6k5d9Z2B1YelCeK4hbuWWyMDPTZtCJlTrWsWyWEXsvuTgwIOmIf01tk6HrUXn9f7wv+Uv5tS/Znira4MKXQMcTc0kTqkbdNasOauDvevBlNsDIB3ng7t08NaP5Ma0GPH2vFclpdGHecsBA/CPXqaFPojWntl8oBvW10adc4P3RHzFCHH+ae2xDujOEYgopJBAgCIBjcfOqfE8RLKSSxAK7nSJqmVHjxYQcp8s27apdZ0t3r6G6xuAkoS2tuJUIddiZOvnVhxfAWcRcwtu7cV7Vo3XZxEZwFyrlkkz3/ABGlBa8R1p/B4vPcVSNWZV+JA08TrtSbK/GDeMctcliSWurMnqCJPvn5Gj3Cso7JnLMctw5mknN3ok66aRJ8aAbVlruItqoaXviAREidtdjAj1rSsNhgXZbfRFC5riiM3aBjK6n4eWlVyPRnEHW5oypirAtv2VxSe11yhlshAIHd1IXWfDwqFhOYLd4ZQpUrZKAHckspkj3dJ36RXnxKXVurbRkdVUE3LvagrmAOVAiZNgZM1V8qcMQ4y2j3WTvDKwGoYajoTGkabSaUY4sGwn52cLgFHUE/kxAirDl6ww7Nspyi2ozRoYsBdPHvSPUGo/tJtKuCRe2ZwHjLG/dPXf8APepFnmbA2LKWzcdWCHRQxVTAOWTqRJifXas79o8JldzdhnS0rnLD3WAHUDvnN7wdvKhUXDBGmv8AL+FGvN72L2HS5h0FxUYlnzDNquo1MzGp/lQUbtuDNr8j4D99aRftE9ja3iGkjr/W9c4jxA93Kzp3gDtrUa9i1ViFVOu52PnFM4fFs1xVhDLoAJMAkgSB76aZNmvYnC2Dw/CKwUi4svqNbn7m19a9yLgScRjbdvu5Ew4EyQAHLfu0oCwT22W6htIbguMC8QYOoIIME6etWGFZbfaXe8rEAHL+HrAn+vKsm6TTKrybLh8OLIYXLqyxBMwu3qaAeZ+WkuLda3j7bOzMQGW6xEtmgMLjBY2HdiPCgpea7aTbCEnUBj1HnrI+cVFxHNT5TDuIBBUqQB4ZTO9Sk1oOyI2DtXMNfFzUMsk/ZggjUGSJB8DWt4X2iI1u3kw7Mciyc6hZjWAqmB76wfEcTZtyTvoSDAPumnv7evZcuaBkCaACEH3fIVq4ykskp5Nvu883iJSzbA0j7TT+X9GqfH8exN5zavi2Eu2oZco1CuI8SIL1RcrYv6RbUqSXCgMq7yPLz30FSeK8OvqWZUcEWjDlSBGdJ1j0+NQlmjTFEXiOEsyyiwkwIY5mYH8Slm7s+G1MXYa2tpktwn2WFtQ/vYCW/lVhgOHX8Q/Zoue6LYYgeAIBOvgSB76nXeT8WqO728qICzHMugEzoDRTHg7ydYSzliFGbOxO5O56anTQe4VpK8QtEmHXQwZ0136+tZjYaLTFSQRbYgjQghZBBBkGhAWsUwBNvFPIHeK3mOuu+s1SV7ERcRjoQtO4iJ1Exodd6h3OJZtY13Ov7vWmr3HXZLKlV+pQoug1BIMmeugFQ7V4jNBiQfnvWyj9ifJ9F3bvKdip2n+Opp04nKUYMFKnMplRlYEEMNd9B8BVPhcOH1lYUiQDrEaET56UUYPjd5r1tzfWzcFvsxduKDlVTm1BUjWSJ03FS40yly40McMyvd7UMMtmLmXODmcEQo30JIJ8poqs83Lml7WjZCVBBCkA7kgZonoB160K8xcVNy5bNy8t4qrKHUADQzEBRvvt96oYbadsq7+Yn99X+NSSsyc60WmOdc3aFws9m5RYEhyQ4UE9FBMxE1Cwl5rV+1dUoWKZ9fsCS411/Cs++qriF0HUEHQj84FVt25J9aTitIaZoPNOJdsJZuu3dJnLEd4TBXWcsEb/ABrPL75mJ6nU++inGY9ruAt5k0W8yBvxDKndkDdZn3ikvyNdALs6qkiSVbSXRBvA+/O+wrOC67B5ZU4TF3MOsI5UnNPUQwggKdNQYM0lsYzCZzEEmDqNPLbaf6NEOK5FuuAbbTFsOzXe6CSTGXeZUAxPXzqj4Rw4vdW0zBQ1wLmGpE9RT9ryTTZW4p58Y01Pgdpil8H/AMez/m2/2hU7i2AVLt62rEi2+UNEZtTqV6e41G4Tai9aMzFxNP8AWKpND6sn5wmNZmbKgunMddvDQTrVpx3i1q6p7EBkG8ggju66mJnw8qb4hwSW7Que+8wBEAmNzuf41K9mmGR8db7QsQM0plkuCrKVga7xp60SjFqwd6A1IJn35R4U7iGzyZ0jY9I+6NOlX/NPCMPaxN5UNxAL9wJbCjuKHgAyQRpPwqHa4OB2hdiwVQRp1JA1113pf2KgfNeFS7mC0JBHpGu8VM4dwcM6rccKGmCNSYB+GsVdAleC45CuscXg0tCLgvE5hlzSAxgZtIIMGte5it4sqxvBgq2WJ750zXLUaZjm0Uj51mVuz9DsM1hmW4pkPoWBZ7QMaQNNKRbxd9sdez3LxQNeEMzlYzMVEE5YkSPTyqHK1guKrFX/AKaH7P0nF3nglVsQ0RPfuKRudRFtp/nRFzyFPC8WUtsoOHaDoJAGmzGRWTcVulUlWZSb1kEqSpy5b5IkRoSB8BQ7hsLbfE35A7qX3A8wDH51MEwkTuT2+sxOkA2T4a766VrmEuHs7ep/w7f7C1jvKtwC8+ZozWmidNv4gzWt4J/qrWv/AArf7C1HqPkXxGEtw79I/wC2k/2cfxfI1LGIpf0iu2onPkgHh5H3vkaVkIAEmRMHfw030H8andqPH867nPiT76KQ8lTcQ+PUmIjU+A6U7iL7gFJJBjSBp5TVhn9f6+FJ08vh/Cp6gULedKVPMCrwDwj+vWpP026OsjzVSPmKXV+BlCrZSuxUFTlP2SdCZFH+K9pQvYbs3tZLoZWDDW2cpBClZBA0iPXWhp8VP2rdpvVAD8qQz2jvh7f+ksvzBMfCs5QvaKTrQfc1c64a5gsuHuTcfKrLBkKftaMNBpuPGgPhGIW3irTMAVW8pIMwQOlctLhtzaur+pcB/aXxinVtWNYuMsnZ7eg96t+6lFKOKG7ZI4xiLDtecWyM7ljrpqTHXzqjwNgretRsbibeoq3fAW3UhbtqT4kj5HWn8JwvJ2bMguHMCCjAz3tO6DI2pucfqiUmEd/geIe3YdLTlJDZ8vdCy/ek6ED+fSqn2dh7GPtymdhniNiyfpRHQ6+XWrg82Yj6ImFuWQLaqVDG20xr1mJE1X8J5hFjobjdDccyNDIiIOrHeelZ9sMoo+aWY43EO4ym5iLjAQfvNJgneJiasuD2g8hj9p7aHXUgt084PypPNXGDirlp2UL2dtlGsggn0ERRDyNzFhsNauC6hudoi5QApCupfUEnwYGYmR6VopJxJad4M+vWcucDaXj0FyKn2rshUjM5ELE6QxjL56DXwmtH5s5g4ZirCoLPZMGLZuzVdkbuyuurkHSdqquUuB4NcSHuYm1cQTC/YMN1LHfunpG9NciSyHR2V3HwRYcN0K/923VTYtH6fcYmAWxBUSD99tDB0itX4xwLhzlVXK1trbEhb3VbluNc01UYHkvDXcfcK9os2u0lHzSzs0nXMNddBWKkqLBk8VFpsyhWZL9tSrfp2sQs6b/aPvFDeDBF66k6C1dEE9Ap6eNE3tH5QOAuC+jNcS4CdRqhQLox6glhrpvGlWGK5FS6hOHci8+rG4QQ2YHurlAyCfI1aaikJ22Blm/lxCEmAUtAnwlF1rWOF3PqLP8AlW/2B5UG4b2c4y9eiFCoFVmzb5UWcpiG3FC2D5jxaooGIuQFEDQwI21FLkj30xwlWyjN017tT416vV1GR03jXReNer1AEgXDSlea9XqBippIau16kA4XMb012nkK7XqQDvZjKT4U0K9XqAOVxkHhXq9QA/YxdxR3bjjyzGPhMU63Fro3YNP4lU/ur1epOKKsk4LiHafat2/UKR+RqzbhqFQ2oJiY956jyr1ernlFWaUVvELORgoJIgbx1g9BUZMS22kegr1erOeHgxlhkhXkCQNz09KkYLFOh7jMn6jFfyNer1VFtlxZaHjOJIytfuOsFcrtmENuIaZBgfCpeG5mxAYSwYAABSoA0690Azp416vVbijQKBztiLWHu3VW1mFxdCrR3gAfvT86yDAIGQE9ABp5AV6vUQWCH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8" name="Picture 10" descr="http://upload.wikimedia.org/wikipedia/en/thumb/5/5b/Radnica.jpg/256px-Radnica.jpg"/>
          <p:cNvPicPr>
            <a:picLocks noChangeAspect="1" noChangeArrowheads="1"/>
          </p:cNvPicPr>
          <p:nvPr/>
        </p:nvPicPr>
        <p:blipFill>
          <a:blip r:embed="rId4" cstate="print"/>
          <a:srcRect/>
          <a:stretch>
            <a:fillRect/>
          </a:stretch>
        </p:blipFill>
        <p:spPr bwMode="auto">
          <a:xfrm>
            <a:off x="107504" y="4365104"/>
            <a:ext cx="1656184" cy="1326241"/>
          </a:xfrm>
          <a:prstGeom prst="rect">
            <a:avLst/>
          </a:prstGeom>
          <a:noFill/>
        </p:spPr>
      </p:pic>
      <p:sp>
        <p:nvSpPr>
          <p:cNvPr id="8" name="Rectangle 7"/>
          <p:cNvSpPr/>
          <p:nvPr/>
        </p:nvSpPr>
        <p:spPr>
          <a:xfrm>
            <a:off x="1979712" y="836712"/>
            <a:ext cx="6912768" cy="5078313"/>
          </a:xfrm>
          <a:prstGeom prst="rect">
            <a:avLst/>
          </a:prstGeom>
        </p:spPr>
        <p:txBody>
          <a:bodyPr wrap="square">
            <a:spAutoFit/>
          </a:bodyPr>
          <a:lstStyle/>
          <a:p>
            <a:r>
              <a:rPr lang="vi-VN" dirty="0" smtClean="0"/>
              <a:t>Stredná umelecká škola Ladislava </a:t>
            </a:r>
            <a:r>
              <a:rPr lang="vi-VN" dirty="0" smtClean="0"/>
              <a:t>Bielika </a:t>
            </a:r>
            <a:r>
              <a:rPr lang="vi-VN" dirty="0" smtClean="0"/>
              <a:t>este </a:t>
            </a:r>
            <a:r>
              <a:rPr lang="vi-VN" dirty="0" smtClean="0"/>
              <a:t>stabilit</a:t>
            </a:r>
            <a:r>
              <a:rPr lang="ro-RO" dirty="0" smtClean="0"/>
              <a:t>ă</a:t>
            </a:r>
            <a:r>
              <a:rPr lang="vi-VN" dirty="0" smtClean="0"/>
              <a:t> </a:t>
            </a:r>
            <a:r>
              <a:rPr lang="vi-VN" dirty="0" smtClean="0"/>
              <a:t>în </a:t>
            </a:r>
            <a:r>
              <a:rPr lang="vi-VN" dirty="0" smtClean="0"/>
              <a:t>oraș</a:t>
            </a:r>
            <a:r>
              <a:rPr lang="ro-RO" dirty="0" smtClean="0"/>
              <a:t>ul</a:t>
            </a:r>
            <a:r>
              <a:rPr lang="vi-VN" dirty="0" smtClean="0"/>
              <a:t> Levice</a:t>
            </a:r>
            <a:r>
              <a:rPr lang="ro-RO" dirty="0" smtClean="0"/>
              <a:t>,</a:t>
            </a:r>
            <a:r>
              <a:rPr lang="vi-VN" dirty="0" smtClean="0"/>
              <a:t> </a:t>
            </a:r>
            <a:r>
              <a:rPr lang="vi-VN" dirty="0" smtClean="0"/>
              <a:t>în Republica Slovacă. În prezent, există 198 de elevi. Școala oferă un învățământ profesional secundar complet în departamentele de arta </a:t>
            </a:r>
            <a:r>
              <a:rPr lang="vi-VN" dirty="0" smtClean="0"/>
              <a:t>grafica</a:t>
            </a:r>
            <a:r>
              <a:rPr lang="ro-RO" dirty="0" smtClean="0"/>
              <a:t>, </a:t>
            </a:r>
            <a:r>
              <a:rPr lang="vi-VN" dirty="0" smtClean="0"/>
              <a:t>design </a:t>
            </a:r>
            <a:r>
              <a:rPr lang="vi-VN" dirty="0" smtClean="0"/>
              <a:t>fotografic, design-proiectare de </a:t>
            </a:r>
            <a:r>
              <a:rPr lang="vi-VN" dirty="0" smtClean="0"/>
              <a:t>fabricație</a:t>
            </a:r>
            <a:r>
              <a:rPr lang="ro-RO" dirty="0" smtClean="0"/>
              <a:t>, </a:t>
            </a:r>
            <a:r>
              <a:rPr lang="vi-VN" dirty="0" smtClean="0"/>
              <a:t>design vestimentar</a:t>
            </a:r>
            <a:r>
              <a:rPr lang="ro-RO" dirty="0" smtClean="0"/>
              <a:t>,</a:t>
            </a:r>
            <a:r>
              <a:rPr lang="vi-VN" dirty="0" smtClean="0"/>
              <a:t> </a:t>
            </a:r>
            <a:r>
              <a:rPr lang="vi-VN" dirty="0" smtClean="0"/>
              <a:t>creație scenică </a:t>
            </a:r>
            <a:r>
              <a:rPr lang="vi-VN" dirty="0" smtClean="0"/>
              <a:t>și </a:t>
            </a:r>
            <a:r>
              <a:rPr lang="vi-VN" dirty="0" smtClean="0"/>
              <a:t>crearea de publicitate. Personalul didactic </a:t>
            </a:r>
            <a:r>
              <a:rPr lang="ro-RO" dirty="0" smtClean="0"/>
              <a:t>este </a:t>
            </a:r>
            <a:r>
              <a:rPr lang="vi-VN" dirty="0" smtClean="0"/>
              <a:t>reprezint</a:t>
            </a:r>
            <a:r>
              <a:rPr lang="ro-RO" dirty="0" smtClean="0"/>
              <a:t>at de</a:t>
            </a:r>
            <a:r>
              <a:rPr lang="vi-VN" dirty="0" smtClean="0"/>
              <a:t> </a:t>
            </a:r>
            <a:r>
              <a:rPr lang="vi-VN" dirty="0" smtClean="0"/>
              <a:t>28 cadre didactice certificate complete. </a:t>
            </a:r>
            <a:r>
              <a:rPr lang="vi-VN" dirty="0" smtClean="0"/>
              <a:t>Una </a:t>
            </a:r>
            <a:r>
              <a:rPr lang="vi-VN" dirty="0" smtClean="0"/>
              <a:t>dintre principalele sarcini ale școlii este de a pregăti </a:t>
            </a:r>
            <a:r>
              <a:rPr lang="ro-RO" dirty="0" smtClean="0"/>
              <a:t>elev</a:t>
            </a:r>
            <a:r>
              <a:rPr lang="vi-VN" dirty="0" smtClean="0"/>
              <a:t>ii </a:t>
            </a:r>
            <a:r>
              <a:rPr lang="vi-VN" dirty="0" smtClean="0"/>
              <a:t>pentru continuarea studiilor la universitate, </a:t>
            </a:r>
            <a:r>
              <a:rPr lang="vi-VN" dirty="0" smtClean="0"/>
              <a:t>încorporare</a:t>
            </a:r>
            <a:r>
              <a:rPr lang="ro-RO" dirty="0" smtClean="0"/>
              <a:t>a</a:t>
            </a:r>
            <a:r>
              <a:rPr lang="vi-VN" dirty="0" smtClean="0"/>
              <a:t> </a:t>
            </a:r>
            <a:r>
              <a:rPr lang="vi-VN" dirty="0" smtClean="0"/>
              <a:t>eficientă </a:t>
            </a:r>
            <a:r>
              <a:rPr lang="ro-RO" dirty="0" smtClean="0"/>
              <a:t>pe</a:t>
            </a:r>
            <a:r>
              <a:rPr lang="vi-VN" dirty="0" smtClean="0"/>
              <a:t> pieț</a:t>
            </a:r>
            <a:r>
              <a:rPr lang="ro-RO" dirty="0" smtClean="0"/>
              <a:t>a</a:t>
            </a:r>
            <a:r>
              <a:rPr lang="vi-VN" dirty="0" smtClean="0"/>
              <a:t> </a:t>
            </a:r>
            <a:r>
              <a:rPr lang="vi-VN" dirty="0" smtClean="0"/>
              <a:t>muncii sau a crea afaceri </a:t>
            </a:r>
            <a:r>
              <a:rPr lang="ro-RO" dirty="0" smtClean="0"/>
              <a:t>proprii</a:t>
            </a:r>
            <a:r>
              <a:rPr lang="vi-VN" dirty="0" smtClean="0"/>
              <a:t>. Liceul de Artă </a:t>
            </a:r>
            <a:r>
              <a:rPr lang="ro-RO" dirty="0" smtClean="0"/>
              <a:t>din </a:t>
            </a:r>
            <a:r>
              <a:rPr lang="vi-VN" dirty="0" smtClean="0"/>
              <a:t>Levice </a:t>
            </a:r>
            <a:r>
              <a:rPr lang="vi-VN" dirty="0" smtClean="0"/>
              <a:t>a fost </a:t>
            </a:r>
            <a:r>
              <a:rPr lang="ro-RO" dirty="0" smtClean="0"/>
              <a:t>implicat în </a:t>
            </a:r>
            <a:r>
              <a:rPr lang="vi-VN" dirty="0" smtClean="0"/>
              <a:t>diverse </a:t>
            </a:r>
            <a:r>
              <a:rPr lang="vi-VN" dirty="0" smtClean="0"/>
              <a:t>proiecte internaționale, naționale și regionale ca Socrate și Comenius pentru cativa ani. În aceste proiecte </a:t>
            </a:r>
            <a:r>
              <a:rPr lang="vi-VN" dirty="0" smtClean="0"/>
              <a:t>școlar</a:t>
            </a:r>
            <a:r>
              <a:rPr lang="ro-RO" dirty="0" smtClean="0"/>
              <a:t>e a</a:t>
            </a:r>
            <a:r>
              <a:rPr lang="vi-VN" dirty="0" smtClean="0"/>
              <a:t> cooperat </a:t>
            </a:r>
            <a:r>
              <a:rPr lang="vi-VN" dirty="0" smtClean="0"/>
              <a:t>cu școlile secundare și primare </a:t>
            </a:r>
            <a:r>
              <a:rPr lang="ro-RO" dirty="0" smtClean="0"/>
              <a:t>d</a:t>
            </a:r>
            <a:r>
              <a:rPr lang="vi-VN" dirty="0" smtClean="0"/>
              <a:t>in Italia, Polonia</a:t>
            </a:r>
            <a:r>
              <a:rPr lang="vi-VN" dirty="0" smtClean="0"/>
              <a:t>, </a:t>
            </a:r>
            <a:r>
              <a:rPr lang="vi-VN" dirty="0" smtClean="0"/>
              <a:t>Turcia </a:t>
            </a:r>
            <a:r>
              <a:rPr lang="ro-RO" dirty="0" smtClean="0"/>
              <a:t>şi</a:t>
            </a:r>
            <a:r>
              <a:rPr lang="vi-VN" dirty="0" smtClean="0"/>
              <a:t> </a:t>
            </a:r>
            <a:r>
              <a:rPr lang="vi-VN" dirty="0" smtClean="0"/>
              <a:t>Bulgaria. Pe langa aceste </a:t>
            </a:r>
            <a:r>
              <a:rPr lang="vi-VN" dirty="0" smtClean="0"/>
              <a:t>proiecte</a:t>
            </a:r>
            <a:r>
              <a:rPr lang="ro-RO" dirty="0" smtClean="0"/>
              <a:t>,</a:t>
            </a:r>
            <a:r>
              <a:rPr lang="vi-VN" dirty="0" smtClean="0"/>
              <a:t> </a:t>
            </a:r>
            <a:r>
              <a:rPr lang="vi-VN" dirty="0" smtClean="0"/>
              <a:t>școala participă periodic la concursuri și expoziții naționale și regionale de artă și a fost, de asemenea, </a:t>
            </a:r>
            <a:r>
              <a:rPr lang="ro-RO" dirty="0" smtClean="0"/>
              <a:t>gayda  a 3</a:t>
            </a:r>
            <a:r>
              <a:rPr lang="vi-VN" dirty="0" smtClean="0"/>
              <a:t> </a:t>
            </a:r>
            <a:r>
              <a:rPr lang="vi-VN" dirty="0" smtClean="0"/>
              <a:t>expozitii proprii ale operelor de artă ale profesorilor și </a:t>
            </a:r>
            <a:r>
              <a:rPr lang="vi-VN" dirty="0" smtClean="0"/>
              <a:t>elevilor</a:t>
            </a:r>
            <a:r>
              <a:rPr lang="ro-RO" dirty="0" smtClean="0"/>
              <a:t> săi</a:t>
            </a:r>
            <a:r>
              <a:rPr lang="vi-VN" dirty="0" smtClean="0"/>
              <a:t>. </a:t>
            </a:r>
            <a:r>
              <a:rPr lang="vi-VN" dirty="0" smtClean="0"/>
              <a:t>Cu aceste activități școala furnizează mai ales pregătirea profesională și </a:t>
            </a:r>
            <a:r>
              <a:rPr lang="ro-RO" dirty="0" smtClean="0"/>
              <a:t>artistică a elevilor săi</a:t>
            </a:r>
            <a:r>
              <a:rPr lang="vi-VN" dirty="0" smtClean="0"/>
              <a:t>.</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S010336783">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ustom Design">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077FEBC-4FC6-4B3F-8008-D4176D65E1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TS010336783</Template>
  <TotalTime>167</TotalTime>
  <Words>1366</Words>
  <Application>Microsoft Office PowerPoint</Application>
  <PresentationFormat>On-screen Show (4:3)</PresentationFormat>
  <Paragraphs>53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TS010336783</vt:lpstr>
      <vt:lpstr>Career In Art</vt:lpstr>
      <vt:lpstr>Slide 2</vt:lpstr>
      <vt:lpstr>Argument</vt:lpstr>
      <vt:lpstr>Parteneri</vt:lpstr>
      <vt:lpstr>Slide 5</vt:lpstr>
      <vt:lpstr>Slide 6</vt:lpstr>
      <vt:lpstr>Slide 7</vt:lpstr>
      <vt:lpstr>Slide 8</vt:lpstr>
      <vt:lpstr>Slide 9</vt:lpstr>
      <vt:lpstr>Slide 10</vt:lpstr>
      <vt:lpstr>Slide 11</vt:lpstr>
      <vt:lpstr>Slide 12</vt:lpstr>
    </vt:vector>
  </TitlesOfParts>
  <Company>Deftones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In Art</dc:title>
  <dc:creator>Laura</dc:creator>
  <cp:lastModifiedBy>Laura</cp:lastModifiedBy>
  <cp:revision>22</cp:revision>
  <dcterms:created xsi:type="dcterms:W3CDTF">2014-12-16T08:04:33Z</dcterms:created>
  <dcterms:modified xsi:type="dcterms:W3CDTF">2014-12-18T13:37:53Z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TC103367839990</vt:lpwstr>
  </property>
</Properties>
</file>